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7" r:id="rId8"/>
    <p:sldId id="278" r:id="rId9"/>
    <p:sldId id="262" r:id="rId10"/>
    <p:sldId id="263" r:id="rId11"/>
    <p:sldId id="274" r:id="rId12"/>
    <p:sldId id="272" r:id="rId13"/>
    <p:sldId id="273" r:id="rId14"/>
    <p:sldId id="275" r:id="rId15"/>
    <p:sldId id="276" r:id="rId16"/>
    <p:sldId id="264" r:id="rId17"/>
    <p:sldId id="265" r:id="rId18"/>
    <p:sldId id="266" r:id="rId19"/>
    <p:sldId id="267" r:id="rId20"/>
    <p:sldId id="268" r:id="rId21"/>
    <p:sldId id="269" r:id="rId22"/>
    <p:sldId id="270" r:id="rId23"/>
    <p:sldId id="271" r:id="rId24"/>
    <p:sldId id="280" r:id="rId25"/>
    <p:sldId id="279" r:id="rId26"/>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BF3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75" d="100"/>
          <a:sy n="75" d="100"/>
        </p:scale>
        <p:origin x="931" y="4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E8A3F93-28ED-4415-B9F1-E207B19BB54A}"/>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DADDCB2B-EBDB-4FBC-A847-6D7DECC17F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535FDD56-85BE-4DEB-AB0B-8A90E0E162FA}"/>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5" name="Нижний колонтитул 4">
            <a:extLst>
              <a:ext uri="{FF2B5EF4-FFF2-40B4-BE49-F238E27FC236}">
                <a16:creationId xmlns:a16="http://schemas.microsoft.com/office/drawing/2014/main" id="{9175BF9D-C034-4667-B3CB-D4821B560B4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74D64EB2-8F8E-4996-B15A-846602DDB974}"/>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2888847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1ADB78-738A-4267-A202-EBBD6963BF5F}"/>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26894FDD-093B-4016-8634-5E3E34EB5A9C}"/>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AB8A7D60-2ECB-465B-B5C5-2A3D59EC83C3}"/>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5" name="Нижний колонтитул 4">
            <a:extLst>
              <a:ext uri="{FF2B5EF4-FFF2-40B4-BE49-F238E27FC236}">
                <a16:creationId xmlns:a16="http://schemas.microsoft.com/office/drawing/2014/main" id="{73D174F2-0BF7-47A3-9F17-DD9DF66838C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04EE858E-0091-4046-96CD-6715CA48CC96}"/>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3711267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A4A1AA54-BE1C-45CA-9472-796B465E26E7}"/>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49D9E18E-89B9-4E2E-8D82-F1DA4C71BFA3}"/>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25C93E65-B13C-46E1-9131-0BD21D425B25}"/>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5" name="Нижний колонтитул 4">
            <a:extLst>
              <a:ext uri="{FF2B5EF4-FFF2-40B4-BE49-F238E27FC236}">
                <a16:creationId xmlns:a16="http://schemas.microsoft.com/office/drawing/2014/main" id="{29048081-7EF3-4F9A-AA1B-33076C76C92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A73DE55-17A3-4F94-BCE4-AE9D2C3CB412}"/>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86280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5C4399-9862-4949-AC81-8C2D3F06513C}"/>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485F11DB-9A7A-41F1-93BF-80E9C7A9F3B5}"/>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0F039651-1896-4A13-A405-A3DF2FFC9234}"/>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5" name="Нижний колонтитул 4">
            <a:extLst>
              <a:ext uri="{FF2B5EF4-FFF2-40B4-BE49-F238E27FC236}">
                <a16:creationId xmlns:a16="http://schemas.microsoft.com/office/drawing/2014/main" id="{03D2C073-744B-4D4E-8F6F-ABAD894A659C}"/>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6903F49-4D36-47B6-BB3F-9893D3256746}"/>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4260140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149CBAB-876F-4A0C-ABE0-BC946A9875CB}"/>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0F212FF9-9CAB-4153-91B1-901486BFCE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299092D0-AE97-4542-BD34-B83BFA98C0FB}"/>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5" name="Нижний колонтитул 4">
            <a:extLst>
              <a:ext uri="{FF2B5EF4-FFF2-40B4-BE49-F238E27FC236}">
                <a16:creationId xmlns:a16="http://schemas.microsoft.com/office/drawing/2014/main" id="{0434A584-8B9E-4A03-9BE4-E8CBACA0821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BEE7462-CA6D-4899-A291-6E1FA4847FB2}"/>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1366583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0F4FEC9-D3EF-47FC-8B1A-0A7CD3EF5DAC}"/>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6F34203B-2868-49F3-BCF0-D075E7275308}"/>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47CC9993-BE95-46F3-AC57-8E238E559FF2}"/>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F10359FE-333F-4E21-BEF4-15E558AFEEB9}"/>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6" name="Нижний колонтитул 5">
            <a:extLst>
              <a:ext uri="{FF2B5EF4-FFF2-40B4-BE49-F238E27FC236}">
                <a16:creationId xmlns:a16="http://schemas.microsoft.com/office/drawing/2014/main" id="{29B51E8C-3035-46E7-BCBF-935CE89ECBE6}"/>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EB814F22-6B56-4DC9-85F6-1CBC0089D1C3}"/>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1392786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206590B-0755-45DF-9D8C-D0EEEF34D8D1}"/>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E8AB0822-DEEC-4B27-9F8C-27AED64BDD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9678C4B1-89DB-4907-8AD3-F55EA34810D2}"/>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0AFDA7AF-E54F-4D12-B153-E55ABA2E13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C2B4144B-580B-41DB-ADDD-E1B726A75EBF}"/>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25864115-A519-46A9-B8A1-2F9EABB3A04C}"/>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8" name="Нижний колонтитул 7">
            <a:extLst>
              <a:ext uri="{FF2B5EF4-FFF2-40B4-BE49-F238E27FC236}">
                <a16:creationId xmlns:a16="http://schemas.microsoft.com/office/drawing/2014/main" id="{1F5E9AEA-8EB6-4146-9C2D-C6F184BF70F2}"/>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8D461ECF-A80A-40EB-95DE-0A87B3DDA513}"/>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2250353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7CFF9EB-2134-494F-977E-5DB29C598934}"/>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8BEAD50C-2B52-4DA6-8D79-CD81EAEFE49F}"/>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4" name="Нижний колонтитул 3">
            <a:extLst>
              <a:ext uri="{FF2B5EF4-FFF2-40B4-BE49-F238E27FC236}">
                <a16:creationId xmlns:a16="http://schemas.microsoft.com/office/drawing/2014/main" id="{56D01140-C8B0-4FB1-BD3B-2E8CCA752810}"/>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B8E5C9A8-44B3-423F-BD61-AFBC721B2ED5}"/>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1330301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F3407457-11B1-44E0-9025-3AB70AE6151C}"/>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3" name="Нижний колонтитул 2">
            <a:extLst>
              <a:ext uri="{FF2B5EF4-FFF2-40B4-BE49-F238E27FC236}">
                <a16:creationId xmlns:a16="http://schemas.microsoft.com/office/drawing/2014/main" id="{9E73946A-B95D-49AA-8398-54CC5AF34103}"/>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8457C088-AB4F-4E07-94A4-6B9ECCC05E73}"/>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4151210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9D52F17-506D-4AE7-88FD-005C468895B7}"/>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3E8B27DA-124C-41DA-9E5E-C4495C46C9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D0997111-CB93-4896-AD53-52787C31BD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B8C9BDC2-D46F-45CC-AF20-85BFD38747E0}"/>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6" name="Нижний колонтитул 5">
            <a:extLst>
              <a:ext uri="{FF2B5EF4-FFF2-40B4-BE49-F238E27FC236}">
                <a16:creationId xmlns:a16="http://schemas.microsoft.com/office/drawing/2014/main" id="{4F8D0F28-3B75-4F27-8C2D-93C088126C5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560C1F1B-75DE-48D7-9A46-13B5BB327330}"/>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1165600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BDFD6F0-F705-473D-9BB5-012B56194133}"/>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91D37C99-1507-4469-B958-08A6234D6F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05B08371-8F12-4FD8-A56D-12F5531DF1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AD7B485F-4FFD-45BC-8CF2-BE9C84D0A22A}"/>
              </a:ext>
            </a:extLst>
          </p:cNvPr>
          <p:cNvSpPr>
            <a:spLocks noGrp="1"/>
          </p:cNvSpPr>
          <p:nvPr>
            <p:ph type="dt" sz="half" idx="10"/>
          </p:nvPr>
        </p:nvSpPr>
        <p:spPr/>
        <p:txBody>
          <a:bodyPr/>
          <a:lstStyle/>
          <a:p>
            <a:fld id="{44D3DEAA-AE70-40D3-96A1-0A8950325A4E}" type="datetimeFigureOut">
              <a:rPr lang="ru-RU" smtClean="0"/>
              <a:t>01.11.2024</a:t>
            </a:fld>
            <a:endParaRPr lang="ru-RU"/>
          </a:p>
        </p:txBody>
      </p:sp>
      <p:sp>
        <p:nvSpPr>
          <p:cNvPr id="6" name="Нижний колонтитул 5">
            <a:extLst>
              <a:ext uri="{FF2B5EF4-FFF2-40B4-BE49-F238E27FC236}">
                <a16:creationId xmlns:a16="http://schemas.microsoft.com/office/drawing/2014/main" id="{BBF67A38-FC22-40DC-8171-ED1061FB5207}"/>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9617483B-9636-41F3-88BC-0263EA2C0940}"/>
              </a:ext>
            </a:extLst>
          </p:cNvPr>
          <p:cNvSpPr>
            <a:spLocks noGrp="1"/>
          </p:cNvSpPr>
          <p:nvPr>
            <p:ph type="sldNum" sz="quarter" idx="12"/>
          </p:nvPr>
        </p:nvSpPr>
        <p:spPr/>
        <p:txBody>
          <a:bodyPr/>
          <a:lstStyle/>
          <a:p>
            <a:fld id="{9B9E7CD6-921B-43EF-BA34-0B39D4D61C47}" type="slidenum">
              <a:rPr lang="ru-RU" smtClean="0"/>
              <a:t>‹#›</a:t>
            </a:fld>
            <a:endParaRPr lang="ru-RU"/>
          </a:p>
        </p:txBody>
      </p:sp>
    </p:spTree>
    <p:extLst>
      <p:ext uri="{BB962C8B-B14F-4D97-AF65-F5344CB8AC3E}">
        <p14:creationId xmlns:p14="http://schemas.microsoft.com/office/powerpoint/2010/main" val="166204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8015ACF-ABD2-4068-ABDF-8913EB58EE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72BB41E5-9F6F-4135-A8DF-DD94A1AE88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65E4F87-7164-46A1-AA6F-8251D96F40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D3DEAA-AE70-40D3-96A1-0A8950325A4E}" type="datetimeFigureOut">
              <a:rPr lang="ru-RU" smtClean="0"/>
              <a:t>01.11.2024</a:t>
            </a:fld>
            <a:endParaRPr lang="ru-RU"/>
          </a:p>
        </p:txBody>
      </p:sp>
      <p:sp>
        <p:nvSpPr>
          <p:cNvPr id="5" name="Нижний колонтитул 4">
            <a:extLst>
              <a:ext uri="{FF2B5EF4-FFF2-40B4-BE49-F238E27FC236}">
                <a16:creationId xmlns:a16="http://schemas.microsoft.com/office/drawing/2014/main" id="{C158EF79-2B92-4C0E-928C-003455834B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583E2D7E-8B14-4213-8EDF-D5365D3608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9E7CD6-921B-43EF-BA34-0B39D4D61C47}" type="slidenum">
              <a:rPr lang="ru-RU" smtClean="0"/>
              <a:t>‹#›</a:t>
            </a:fld>
            <a:endParaRPr lang="ru-RU"/>
          </a:p>
        </p:txBody>
      </p:sp>
    </p:spTree>
    <p:extLst>
      <p:ext uri="{BB962C8B-B14F-4D97-AF65-F5344CB8AC3E}">
        <p14:creationId xmlns:p14="http://schemas.microsoft.com/office/powerpoint/2010/main" val="15272371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2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5AA21B8-C0B7-4343-AED9-3A5F4536CF4D}"/>
              </a:ext>
            </a:extLst>
          </p:cNvPr>
          <p:cNvSpPr>
            <a:spLocks noGrp="1"/>
          </p:cNvSpPr>
          <p:nvPr>
            <p:ph type="ctrTitle"/>
          </p:nvPr>
        </p:nvSpPr>
        <p:spPr/>
        <p:txBody>
          <a:bodyPr/>
          <a:lstStyle/>
          <a:p>
            <a:endParaRPr lang="ru-RU"/>
          </a:p>
        </p:txBody>
      </p:sp>
      <p:sp>
        <p:nvSpPr>
          <p:cNvPr id="3" name="Подзаголовок 2">
            <a:extLst>
              <a:ext uri="{FF2B5EF4-FFF2-40B4-BE49-F238E27FC236}">
                <a16:creationId xmlns:a16="http://schemas.microsoft.com/office/drawing/2014/main" id="{42410980-A024-4863-B704-A171D325AB0E}"/>
              </a:ext>
            </a:extLst>
          </p:cNvPr>
          <p:cNvSpPr>
            <a:spLocks noGrp="1"/>
          </p:cNvSpPr>
          <p:nvPr>
            <p:ph type="subTitle" idx="1"/>
          </p:nvPr>
        </p:nvSpPr>
        <p:spPr/>
        <p:txBody>
          <a:bodyPr/>
          <a:lstStyle/>
          <a:p>
            <a:endParaRPr lang="ru-RU"/>
          </a:p>
        </p:txBody>
      </p:sp>
      <p:pic>
        <p:nvPicPr>
          <p:cNvPr id="5" name="Рисунок 4">
            <a:extLst>
              <a:ext uri="{FF2B5EF4-FFF2-40B4-BE49-F238E27FC236}">
                <a16:creationId xmlns:a16="http://schemas.microsoft.com/office/drawing/2014/main" id="{5BACD508-1DBA-4334-9058-C2EB509209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120003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-business</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7" name="TextBox 6">
            <a:extLst>
              <a:ext uri="{FF2B5EF4-FFF2-40B4-BE49-F238E27FC236}">
                <a16:creationId xmlns:a16="http://schemas.microsoft.com/office/drawing/2014/main" id="{B189EC1D-F1F5-4664-9F71-2E69D00BCC9D}"/>
              </a:ext>
            </a:extLst>
          </p:cNvPr>
          <p:cNvSpPr txBox="1"/>
          <p:nvPr/>
        </p:nvSpPr>
        <p:spPr>
          <a:xfrm>
            <a:off x="612396" y="1157681"/>
            <a:ext cx="4924338" cy="1077218"/>
          </a:xfrm>
          <a:prstGeom prst="rect">
            <a:avLst/>
          </a:prstGeom>
          <a:noFill/>
        </p:spPr>
        <p:txBody>
          <a:bodyPr wrap="square" rtlCol="0">
            <a:spAutoFit/>
          </a:bodyPr>
          <a:lstStyle/>
          <a:p>
            <a:r>
              <a:rPr lang="en-US" sz="3200" dirty="0">
                <a:solidFill>
                  <a:schemeClr val="bg1"/>
                </a:solidFill>
                <a:latin typeface="Bahnschrift SemiBold SemiConden" panose="020B0502040204020203" pitchFamily="34" charset="0"/>
              </a:rPr>
              <a:t>Competitors analysis</a:t>
            </a:r>
            <a:endParaRPr lang="ru-RU" sz="32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pic>
        <p:nvPicPr>
          <p:cNvPr id="3" name="Рисунок 2">
            <a:extLst>
              <a:ext uri="{FF2B5EF4-FFF2-40B4-BE49-F238E27FC236}">
                <a16:creationId xmlns:a16="http://schemas.microsoft.com/office/drawing/2014/main" id="{4A820B7E-F58A-4072-82A9-487857A9C30F}"/>
              </a:ext>
            </a:extLst>
          </p:cNvPr>
          <p:cNvPicPr>
            <a:picLocks noChangeAspect="1"/>
          </p:cNvPicPr>
          <p:nvPr/>
        </p:nvPicPr>
        <p:blipFill>
          <a:blip r:embed="rId2"/>
          <a:stretch>
            <a:fillRect/>
          </a:stretch>
        </p:blipFill>
        <p:spPr>
          <a:xfrm>
            <a:off x="306198" y="2073577"/>
            <a:ext cx="5169048" cy="2549525"/>
          </a:xfrm>
          <a:prstGeom prst="rect">
            <a:avLst/>
          </a:prstGeom>
        </p:spPr>
      </p:pic>
      <p:pic>
        <p:nvPicPr>
          <p:cNvPr id="8" name="Рисунок 7">
            <a:extLst>
              <a:ext uri="{FF2B5EF4-FFF2-40B4-BE49-F238E27FC236}">
                <a16:creationId xmlns:a16="http://schemas.microsoft.com/office/drawing/2014/main" id="{453832F9-E2AE-4812-B061-AADE51BE44DC}"/>
              </a:ext>
            </a:extLst>
          </p:cNvPr>
          <p:cNvPicPr>
            <a:picLocks noChangeAspect="1"/>
          </p:cNvPicPr>
          <p:nvPr/>
        </p:nvPicPr>
        <p:blipFill>
          <a:blip r:embed="rId3"/>
          <a:stretch>
            <a:fillRect/>
          </a:stretch>
        </p:blipFill>
        <p:spPr>
          <a:xfrm>
            <a:off x="5781444" y="1090255"/>
            <a:ext cx="4924338" cy="2594429"/>
          </a:xfrm>
          <a:prstGeom prst="rect">
            <a:avLst/>
          </a:prstGeom>
        </p:spPr>
      </p:pic>
      <p:pic>
        <p:nvPicPr>
          <p:cNvPr id="10" name="Рисунок 9">
            <a:extLst>
              <a:ext uri="{FF2B5EF4-FFF2-40B4-BE49-F238E27FC236}">
                <a16:creationId xmlns:a16="http://schemas.microsoft.com/office/drawing/2014/main" id="{B4E05BFF-5F59-4F25-BF4C-3F181642E5D4}"/>
              </a:ext>
            </a:extLst>
          </p:cNvPr>
          <p:cNvPicPr>
            <a:picLocks noChangeAspect="1"/>
          </p:cNvPicPr>
          <p:nvPr/>
        </p:nvPicPr>
        <p:blipFill>
          <a:blip r:embed="rId4"/>
          <a:stretch>
            <a:fillRect/>
          </a:stretch>
        </p:blipFill>
        <p:spPr>
          <a:xfrm>
            <a:off x="5745923" y="3909453"/>
            <a:ext cx="4959859" cy="2594429"/>
          </a:xfrm>
          <a:prstGeom prst="rect">
            <a:avLst/>
          </a:prstGeom>
        </p:spPr>
      </p:pic>
      <p:sp>
        <p:nvSpPr>
          <p:cNvPr id="12" name="TextBox 11">
            <a:extLst>
              <a:ext uri="{FF2B5EF4-FFF2-40B4-BE49-F238E27FC236}">
                <a16:creationId xmlns:a16="http://schemas.microsoft.com/office/drawing/2014/main" id="{44C07023-FA98-45CB-A718-FB2030236C0B}"/>
              </a:ext>
            </a:extLst>
          </p:cNvPr>
          <p:cNvSpPr txBox="1"/>
          <p:nvPr/>
        </p:nvSpPr>
        <p:spPr>
          <a:xfrm>
            <a:off x="306198" y="4753975"/>
            <a:ext cx="4924338" cy="2062103"/>
          </a:xfrm>
          <a:prstGeom prst="rect">
            <a:avLst/>
          </a:prstGeom>
          <a:noFill/>
        </p:spPr>
        <p:txBody>
          <a:bodyPr wrap="square" rtlCol="0">
            <a:spAutoFit/>
          </a:bodyPr>
          <a:lstStyle/>
          <a:p>
            <a:r>
              <a:rPr lang="en-US" sz="2400" dirty="0">
                <a:solidFill>
                  <a:schemeClr val="bg1"/>
                </a:solidFill>
                <a:latin typeface="Bahnschrift SemiBold SemiConden" panose="020B0502040204020203" pitchFamily="34" charset="0"/>
              </a:rPr>
              <a:t>It is usually based on comparison of:</a:t>
            </a:r>
          </a:p>
          <a:p>
            <a:pPr marL="457200" indent="-457200">
              <a:buFont typeface="Arial" panose="020B0604020202020204" pitchFamily="34" charset="0"/>
              <a:buChar char="•"/>
            </a:pPr>
            <a:r>
              <a:rPr lang="en-US" sz="2400" dirty="0">
                <a:solidFill>
                  <a:schemeClr val="bg1"/>
                </a:solidFill>
                <a:latin typeface="Bahnschrift SemiBold SemiConden" panose="020B0502040204020203" pitchFamily="34" charset="0"/>
              </a:rPr>
              <a:t>Service</a:t>
            </a:r>
          </a:p>
          <a:p>
            <a:pPr marL="457200" indent="-457200">
              <a:buFont typeface="Arial" panose="020B0604020202020204" pitchFamily="34" charset="0"/>
              <a:buChar char="•"/>
            </a:pPr>
            <a:r>
              <a:rPr lang="en-US" sz="2400" dirty="0">
                <a:solidFill>
                  <a:schemeClr val="bg1"/>
                </a:solidFill>
                <a:latin typeface="Bahnschrift SemiBold SemiConden" panose="020B0502040204020203" pitchFamily="34" charset="0"/>
              </a:rPr>
              <a:t>Assortment</a:t>
            </a:r>
          </a:p>
          <a:p>
            <a:pPr marL="457200" indent="-457200">
              <a:buFont typeface="Arial" panose="020B0604020202020204" pitchFamily="34" charset="0"/>
              <a:buChar char="•"/>
            </a:pPr>
            <a:r>
              <a:rPr lang="en-US" sz="2400" dirty="0">
                <a:solidFill>
                  <a:schemeClr val="bg1"/>
                </a:solidFill>
                <a:latin typeface="Bahnschrift SemiBold SemiConden" panose="020B0502040204020203" pitchFamily="34" charset="0"/>
              </a:rPr>
              <a:t>SMM analysis</a:t>
            </a:r>
            <a:endParaRPr lang="ru-RU" sz="24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3394522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-business</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7" name="TextBox 6">
            <a:extLst>
              <a:ext uri="{FF2B5EF4-FFF2-40B4-BE49-F238E27FC236}">
                <a16:creationId xmlns:a16="http://schemas.microsoft.com/office/drawing/2014/main" id="{B189EC1D-F1F5-4664-9F71-2E69D00BCC9D}"/>
              </a:ext>
            </a:extLst>
          </p:cNvPr>
          <p:cNvSpPr txBox="1"/>
          <p:nvPr/>
        </p:nvSpPr>
        <p:spPr>
          <a:xfrm>
            <a:off x="612396" y="1157681"/>
            <a:ext cx="4924338" cy="4524315"/>
          </a:xfrm>
          <a:prstGeom prst="rect">
            <a:avLst/>
          </a:prstGeom>
          <a:noFill/>
        </p:spPr>
        <p:txBody>
          <a:bodyPr wrap="square" rtlCol="0">
            <a:spAutoFit/>
          </a:bodyPr>
          <a:lstStyle/>
          <a:p>
            <a:r>
              <a:rPr lang="en-US" sz="3200" dirty="0">
                <a:solidFill>
                  <a:schemeClr val="bg1"/>
                </a:solidFill>
                <a:latin typeface="Bahnschrift SemiBold SemiConden" panose="020B0502040204020203" pitchFamily="34" charset="0"/>
              </a:rPr>
              <a:t>Competitors analysis steps:</a:t>
            </a:r>
          </a:p>
          <a:p>
            <a:pPr marL="514350" indent="-514350">
              <a:buFont typeface="+mj-lt"/>
              <a:buAutoNum type="arabicPeriod"/>
            </a:pPr>
            <a:r>
              <a:rPr lang="en-US" sz="3200" dirty="0">
                <a:solidFill>
                  <a:schemeClr val="bg1"/>
                </a:solidFill>
                <a:latin typeface="Bahnschrift SemiBold SemiConden" panose="020B0502040204020203" pitchFamily="34" charset="0"/>
              </a:rPr>
              <a:t>Choosing competitors</a:t>
            </a:r>
          </a:p>
          <a:p>
            <a:pPr marL="514350" indent="-514350">
              <a:buFont typeface="+mj-lt"/>
              <a:buAutoNum type="arabicPeriod"/>
            </a:pPr>
            <a:r>
              <a:rPr lang="en-US" sz="3200" dirty="0">
                <a:solidFill>
                  <a:schemeClr val="bg1"/>
                </a:solidFill>
                <a:latin typeface="Bahnschrift SemiBold SemiConden" panose="020B0502040204020203" pitchFamily="34" charset="0"/>
              </a:rPr>
              <a:t>Analysis of USP</a:t>
            </a:r>
          </a:p>
          <a:p>
            <a:pPr marL="514350" indent="-514350">
              <a:buFont typeface="+mj-lt"/>
              <a:buAutoNum type="arabicPeriod"/>
            </a:pPr>
            <a:r>
              <a:rPr lang="en-US" sz="3200" dirty="0">
                <a:solidFill>
                  <a:schemeClr val="bg1"/>
                </a:solidFill>
                <a:latin typeface="Bahnschrift SemiBold SemiConden" panose="020B0502040204020203" pitchFamily="34" charset="0"/>
              </a:rPr>
              <a:t>Analysis of website for p2p and b2b</a:t>
            </a:r>
          </a:p>
          <a:p>
            <a:pPr marL="514350" indent="-514350">
              <a:buFont typeface="+mj-lt"/>
              <a:buAutoNum type="arabicPeriod"/>
            </a:pPr>
            <a:r>
              <a:rPr lang="en-US" sz="3200" dirty="0">
                <a:solidFill>
                  <a:schemeClr val="bg1"/>
                </a:solidFill>
                <a:latin typeface="Bahnschrift SemiBold SemiConden" panose="020B0502040204020203" pitchFamily="34" charset="0"/>
              </a:rPr>
              <a:t>Analysis of feedbacks</a:t>
            </a:r>
          </a:p>
          <a:p>
            <a:pPr marL="514350" indent="-514350">
              <a:buFont typeface="+mj-lt"/>
              <a:buAutoNum type="arabicPeriod"/>
            </a:pPr>
            <a:r>
              <a:rPr lang="en-US" sz="3200" dirty="0">
                <a:solidFill>
                  <a:schemeClr val="bg1"/>
                </a:solidFill>
                <a:latin typeface="Bahnschrift SemiBold SemiConden" panose="020B0502040204020203" pitchFamily="34" charset="0"/>
              </a:rPr>
              <a:t>Analysis of social media</a:t>
            </a:r>
          </a:p>
          <a:p>
            <a:pPr marL="514350" indent="-514350">
              <a:buFont typeface="+mj-lt"/>
              <a:buAutoNum type="arabicPeriod"/>
            </a:pPr>
            <a:r>
              <a:rPr lang="en-US" sz="3200" dirty="0">
                <a:solidFill>
                  <a:schemeClr val="bg1"/>
                </a:solidFill>
                <a:latin typeface="Bahnschrift SemiBold SemiConden" panose="020B0502040204020203" pitchFamily="34" charset="0"/>
              </a:rPr>
              <a:t>Analysis of </a:t>
            </a:r>
            <a:r>
              <a:rPr lang="en-US" sz="3200" dirty="0" err="1">
                <a:solidFill>
                  <a:schemeClr val="bg1"/>
                </a:solidFill>
                <a:latin typeface="Bahnschrift SemiBold SemiConden" panose="020B0502040204020203" pitchFamily="34" charset="0"/>
              </a:rPr>
              <a:t>sellings</a:t>
            </a:r>
            <a:endParaRPr lang="ru-RU" sz="32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pic>
        <p:nvPicPr>
          <p:cNvPr id="1028" name="Picture 4" descr="Применение некоторых средств автоматизации Open Source Intelligence (OSINT)  | DefconRU">
            <a:extLst>
              <a:ext uri="{FF2B5EF4-FFF2-40B4-BE49-F238E27FC236}">
                <a16:creationId xmlns:a16="http://schemas.microsoft.com/office/drawing/2014/main" id="{7B4AD019-F33E-48AD-AA3B-02F2EEEA62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3654" y="1915458"/>
            <a:ext cx="3900193" cy="292514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5824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-business</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7" name="TextBox 6">
            <a:extLst>
              <a:ext uri="{FF2B5EF4-FFF2-40B4-BE49-F238E27FC236}">
                <a16:creationId xmlns:a16="http://schemas.microsoft.com/office/drawing/2014/main" id="{B189EC1D-F1F5-4664-9F71-2E69D00BCC9D}"/>
              </a:ext>
            </a:extLst>
          </p:cNvPr>
          <p:cNvSpPr txBox="1"/>
          <p:nvPr/>
        </p:nvSpPr>
        <p:spPr>
          <a:xfrm>
            <a:off x="612396" y="1157681"/>
            <a:ext cx="4924338" cy="1077218"/>
          </a:xfrm>
          <a:prstGeom prst="rect">
            <a:avLst/>
          </a:prstGeom>
          <a:noFill/>
        </p:spPr>
        <p:txBody>
          <a:bodyPr wrap="square" rtlCol="0">
            <a:spAutoFit/>
          </a:bodyPr>
          <a:lstStyle/>
          <a:p>
            <a:r>
              <a:rPr lang="en-US" sz="3200" dirty="0">
                <a:solidFill>
                  <a:schemeClr val="bg1"/>
                </a:solidFill>
                <a:latin typeface="Bahnschrift SemiBold SemiConden" panose="020B0502040204020203" pitchFamily="34" charset="0"/>
              </a:rPr>
              <a:t>Google dorks</a:t>
            </a:r>
            <a:endParaRPr lang="ru-RU" sz="32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
        <p:nvSpPr>
          <p:cNvPr id="14" name="Прямоугольник 13">
            <a:extLst>
              <a:ext uri="{FF2B5EF4-FFF2-40B4-BE49-F238E27FC236}">
                <a16:creationId xmlns:a16="http://schemas.microsoft.com/office/drawing/2014/main" id="{EDC5D53E-1EB2-40ED-9F20-0E3B17D6BD30}"/>
              </a:ext>
            </a:extLst>
          </p:cNvPr>
          <p:cNvSpPr/>
          <p:nvPr/>
        </p:nvSpPr>
        <p:spPr>
          <a:xfrm>
            <a:off x="511728" y="1730971"/>
            <a:ext cx="8918196" cy="3785652"/>
          </a:xfrm>
          <a:prstGeom prst="rect">
            <a:avLst/>
          </a:prstGeom>
        </p:spPr>
        <p:txBody>
          <a:bodyPr wrap="square" numCol="2">
            <a:spAutoFit/>
          </a:bodyPr>
          <a:lstStyle/>
          <a:p>
            <a:r>
              <a:rPr lang="ru-RU" sz="2400" dirty="0">
                <a:solidFill>
                  <a:schemeClr val="bg1"/>
                </a:solidFill>
                <a:latin typeface="Bahnschrift Condensed" panose="020B0502040204020203" pitchFamily="34" charset="0"/>
              </a:rPr>
              <a:t>1. </a:t>
            </a:r>
            <a:r>
              <a:rPr lang="ru-RU" sz="2400" dirty="0" err="1">
                <a:solidFill>
                  <a:schemeClr val="bg1"/>
                </a:solidFill>
                <a:latin typeface="Bahnschrift Condensed" panose="020B0502040204020203" pitchFamily="34" charset="0"/>
              </a:rPr>
              <a:t>Site</a:t>
            </a:r>
            <a:r>
              <a:rPr lang="ru-RU" sz="2400" dirty="0">
                <a:solidFill>
                  <a:schemeClr val="bg1"/>
                </a:solidFill>
                <a:latin typeface="Bahnschrift Condensed" panose="020B0502040204020203" pitchFamily="34" charset="0"/>
              </a:rPr>
              <a:t> </a:t>
            </a:r>
            <a:r>
              <a:rPr lang="ru-RU" sz="2400" dirty="0" err="1">
                <a:solidFill>
                  <a:schemeClr val="bg1"/>
                </a:solidFill>
                <a:latin typeface="Bahnschrift Condensed" panose="020B0502040204020203" pitchFamily="34" charset="0"/>
              </a:rPr>
              <a:t>Search</a:t>
            </a:r>
            <a:r>
              <a:rPr lang="ru-RU" sz="2400" dirty="0">
                <a:solidFill>
                  <a:schemeClr val="bg1"/>
                </a:solidFill>
                <a:latin typeface="Bahnschrift Condensed" panose="020B0502040204020203" pitchFamily="34" charset="0"/>
              </a:rPr>
              <a:t>:</a:t>
            </a:r>
          </a:p>
          <a:p>
            <a:r>
              <a:rPr lang="ru-RU" sz="2400" dirty="0">
                <a:solidFill>
                  <a:schemeClr val="bg1"/>
                </a:solidFill>
                <a:latin typeface="Bahnschrift Condensed" panose="020B0502040204020203" pitchFamily="34" charset="0"/>
              </a:rPr>
              <a:t>   - </a:t>
            </a:r>
            <a:r>
              <a:rPr lang="ru-RU" sz="2400" dirty="0" err="1">
                <a:solidFill>
                  <a:schemeClr val="bg1"/>
                </a:solidFill>
                <a:latin typeface="Bahnschrift Condensed" panose="020B0502040204020203" pitchFamily="34" charset="0"/>
              </a:rPr>
              <a:t>Query</a:t>
            </a:r>
            <a:r>
              <a:rPr lang="ru-RU" sz="2400" dirty="0">
                <a:solidFill>
                  <a:schemeClr val="bg1"/>
                </a:solidFill>
                <a:latin typeface="Bahnschrift Condensed" panose="020B0502040204020203" pitchFamily="34" charset="0"/>
              </a:rPr>
              <a:t>: </a:t>
            </a:r>
            <a:r>
              <a:rPr lang="ru-RU" sz="2400" dirty="0" err="1">
                <a:solidFill>
                  <a:schemeClr val="bg1"/>
                </a:solidFill>
                <a:highlight>
                  <a:srgbClr val="FF0000"/>
                </a:highlight>
                <a:latin typeface="Bahnschrift Condensed" panose="020B0502040204020203" pitchFamily="34" charset="0"/>
              </a:rPr>
              <a:t>site:example.com</a:t>
            </a:r>
            <a:endParaRPr lang="en-US" sz="2400" dirty="0">
              <a:solidFill>
                <a:schemeClr val="bg1"/>
              </a:solidFill>
              <a:highlight>
                <a:srgbClr val="FF0000"/>
              </a:highlight>
              <a:latin typeface="Bahnschrift Condensed" panose="020B0502040204020203" pitchFamily="34" charset="0"/>
            </a:endParaRPr>
          </a:p>
          <a:p>
            <a:endParaRPr lang="ru-RU" sz="2400" dirty="0">
              <a:solidFill>
                <a:schemeClr val="bg1"/>
              </a:solidFill>
              <a:latin typeface="Bahnschrift Condensed" panose="020B0502040204020203" pitchFamily="34" charset="0"/>
            </a:endParaRPr>
          </a:p>
          <a:p>
            <a:r>
              <a:rPr lang="ru-RU" sz="2400" dirty="0">
                <a:solidFill>
                  <a:schemeClr val="bg1"/>
                </a:solidFill>
                <a:latin typeface="Bahnschrift Condensed" panose="020B0502040204020203" pitchFamily="34" charset="0"/>
              </a:rPr>
              <a:t>2. </a:t>
            </a:r>
            <a:r>
              <a:rPr lang="ru-RU" sz="2400" dirty="0" err="1">
                <a:solidFill>
                  <a:schemeClr val="bg1"/>
                </a:solidFill>
                <a:latin typeface="Bahnschrift Condensed" panose="020B0502040204020203" pitchFamily="34" charset="0"/>
              </a:rPr>
              <a:t>File</a:t>
            </a:r>
            <a:r>
              <a:rPr lang="ru-RU" sz="2400" dirty="0">
                <a:solidFill>
                  <a:schemeClr val="bg1"/>
                </a:solidFill>
                <a:latin typeface="Bahnschrift Condensed" panose="020B0502040204020203" pitchFamily="34" charset="0"/>
              </a:rPr>
              <a:t> </a:t>
            </a:r>
            <a:r>
              <a:rPr lang="ru-RU" sz="2400" dirty="0" err="1">
                <a:solidFill>
                  <a:schemeClr val="bg1"/>
                </a:solidFill>
                <a:latin typeface="Bahnschrift Condensed" panose="020B0502040204020203" pitchFamily="34" charset="0"/>
              </a:rPr>
              <a:t>Type</a:t>
            </a:r>
            <a:r>
              <a:rPr lang="ru-RU" sz="2400" dirty="0">
                <a:solidFill>
                  <a:schemeClr val="bg1"/>
                </a:solidFill>
                <a:latin typeface="Bahnschrift Condensed" panose="020B0502040204020203" pitchFamily="34" charset="0"/>
              </a:rPr>
              <a:t> </a:t>
            </a:r>
            <a:r>
              <a:rPr lang="ru-RU" sz="2400" dirty="0" err="1">
                <a:solidFill>
                  <a:schemeClr val="bg1"/>
                </a:solidFill>
                <a:latin typeface="Bahnschrift Condensed" panose="020B0502040204020203" pitchFamily="34" charset="0"/>
              </a:rPr>
              <a:t>Search</a:t>
            </a:r>
            <a:r>
              <a:rPr lang="ru-RU" sz="2400" dirty="0">
                <a:solidFill>
                  <a:schemeClr val="bg1"/>
                </a:solidFill>
                <a:latin typeface="Bahnschrift Condensed" panose="020B0502040204020203" pitchFamily="34" charset="0"/>
              </a:rPr>
              <a:t>:</a:t>
            </a:r>
          </a:p>
          <a:p>
            <a:r>
              <a:rPr lang="ru-RU" sz="2400" dirty="0">
                <a:solidFill>
                  <a:schemeClr val="bg1"/>
                </a:solidFill>
                <a:latin typeface="Bahnschrift Condensed" panose="020B0502040204020203" pitchFamily="34" charset="0"/>
              </a:rPr>
              <a:t>   - </a:t>
            </a:r>
            <a:r>
              <a:rPr lang="ru-RU" sz="2400" dirty="0" err="1">
                <a:solidFill>
                  <a:schemeClr val="bg1"/>
                </a:solidFill>
                <a:latin typeface="Bahnschrift Condensed" panose="020B0502040204020203" pitchFamily="34" charset="0"/>
              </a:rPr>
              <a:t>Query</a:t>
            </a:r>
            <a:r>
              <a:rPr lang="ru-RU" sz="2400" dirty="0">
                <a:solidFill>
                  <a:schemeClr val="bg1"/>
                </a:solidFill>
                <a:latin typeface="Bahnschrift Condensed" panose="020B0502040204020203" pitchFamily="34" charset="0"/>
              </a:rPr>
              <a:t>: </a:t>
            </a:r>
            <a:r>
              <a:rPr lang="ru-RU" sz="2400" dirty="0" err="1">
                <a:solidFill>
                  <a:schemeClr val="bg1"/>
                </a:solidFill>
                <a:highlight>
                  <a:srgbClr val="FF0000"/>
                </a:highlight>
                <a:latin typeface="Bahnschrift Condensed" panose="020B0502040204020203" pitchFamily="34" charset="0"/>
              </a:rPr>
              <a:t>filetype:pdf</a:t>
            </a:r>
            <a:endParaRPr lang="en-US" sz="2400" dirty="0">
              <a:solidFill>
                <a:schemeClr val="bg1"/>
              </a:solidFill>
              <a:highlight>
                <a:srgbClr val="FF0000"/>
              </a:highlight>
              <a:latin typeface="Bahnschrift Condensed" panose="020B0502040204020203" pitchFamily="34" charset="0"/>
            </a:endParaRPr>
          </a:p>
          <a:p>
            <a:endParaRPr lang="ru-RU" sz="2400" dirty="0">
              <a:solidFill>
                <a:schemeClr val="bg1"/>
              </a:solidFill>
              <a:latin typeface="Bahnschrift Condensed" panose="020B0502040204020203" pitchFamily="34" charset="0"/>
            </a:endParaRPr>
          </a:p>
          <a:p>
            <a:endParaRPr lang="en-US" sz="2400" dirty="0">
              <a:solidFill>
                <a:schemeClr val="bg1"/>
              </a:solidFill>
              <a:latin typeface="Bahnschrift Condensed" panose="020B0502040204020203" pitchFamily="34" charset="0"/>
            </a:endParaRPr>
          </a:p>
          <a:p>
            <a:endParaRPr lang="en-US" sz="2400" dirty="0">
              <a:solidFill>
                <a:schemeClr val="bg1"/>
              </a:solidFill>
              <a:latin typeface="Bahnschrift Condensed" panose="020B0502040204020203" pitchFamily="34" charset="0"/>
            </a:endParaRPr>
          </a:p>
          <a:p>
            <a:endParaRPr lang="en-US" sz="2400" dirty="0">
              <a:solidFill>
                <a:schemeClr val="bg1"/>
              </a:solidFill>
              <a:latin typeface="Bahnschrift Condensed" panose="020B0502040204020203" pitchFamily="34" charset="0"/>
            </a:endParaRPr>
          </a:p>
          <a:p>
            <a:endParaRPr lang="en-US" sz="2400" dirty="0">
              <a:solidFill>
                <a:schemeClr val="bg1"/>
              </a:solidFill>
              <a:latin typeface="Bahnschrift Condensed" panose="020B0502040204020203" pitchFamily="34" charset="0"/>
            </a:endParaRPr>
          </a:p>
          <a:p>
            <a:r>
              <a:rPr lang="ru-RU" sz="2400" dirty="0">
                <a:solidFill>
                  <a:schemeClr val="bg1"/>
                </a:solidFill>
                <a:latin typeface="Bahnschrift Condensed" panose="020B0502040204020203" pitchFamily="34" charset="0"/>
              </a:rPr>
              <a:t>3. </a:t>
            </a:r>
            <a:r>
              <a:rPr lang="ru-RU" sz="2400" dirty="0" err="1">
                <a:solidFill>
                  <a:schemeClr val="bg1"/>
                </a:solidFill>
                <a:latin typeface="Bahnschrift Condensed" panose="020B0502040204020203" pitchFamily="34" charset="0"/>
              </a:rPr>
              <a:t>Inurl</a:t>
            </a:r>
            <a:r>
              <a:rPr lang="ru-RU" sz="2400" dirty="0">
                <a:solidFill>
                  <a:schemeClr val="bg1"/>
                </a:solidFill>
                <a:latin typeface="Bahnschrift Condensed" panose="020B0502040204020203" pitchFamily="34" charset="0"/>
              </a:rPr>
              <a:t> </a:t>
            </a:r>
            <a:r>
              <a:rPr lang="ru-RU" sz="2400" dirty="0" err="1">
                <a:solidFill>
                  <a:schemeClr val="bg1"/>
                </a:solidFill>
                <a:latin typeface="Bahnschrift Condensed" panose="020B0502040204020203" pitchFamily="34" charset="0"/>
              </a:rPr>
              <a:t>Search</a:t>
            </a:r>
            <a:r>
              <a:rPr lang="ru-RU" sz="2400" dirty="0">
                <a:solidFill>
                  <a:schemeClr val="bg1"/>
                </a:solidFill>
                <a:latin typeface="Bahnschrift Condensed" panose="020B0502040204020203" pitchFamily="34" charset="0"/>
              </a:rPr>
              <a:t>:</a:t>
            </a:r>
          </a:p>
          <a:p>
            <a:r>
              <a:rPr lang="ru-RU" sz="2400" dirty="0">
                <a:solidFill>
                  <a:schemeClr val="bg1"/>
                </a:solidFill>
                <a:latin typeface="Bahnschrift Condensed" panose="020B0502040204020203" pitchFamily="34" charset="0"/>
              </a:rPr>
              <a:t>   - </a:t>
            </a:r>
            <a:r>
              <a:rPr lang="ru-RU" sz="2400" dirty="0" err="1">
                <a:solidFill>
                  <a:schemeClr val="bg1"/>
                </a:solidFill>
                <a:latin typeface="Bahnschrift Condensed" panose="020B0502040204020203" pitchFamily="34" charset="0"/>
              </a:rPr>
              <a:t>Query</a:t>
            </a:r>
            <a:r>
              <a:rPr lang="ru-RU" sz="2400" dirty="0">
                <a:solidFill>
                  <a:schemeClr val="bg1"/>
                </a:solidFill>
                <a:latin typeface="Bahnschrift Condensed" panose="020B0502040204020203" pitchFamily="34" charset="0"/>
              </a:rPr>
              <a:t>: </a:t>
            </a:r>
            <a:r>
              <a:rPr lang="ru-RU" sz="2400" dirty="0" err="1">
                <a:solidFill>
                  <a:schemeClr val="bg1"/>
                </a:solidFill>
                <a:highlight>
                  <a:srgbClr val="FF0000"/>
                </a:highlight>
                <a:latin typeface="Bahnschrift Condensed" panose="020B0502040204020203" pitchFamily="34" charset="0"/>
              </a:rPr>
              <a:t>inurl:login</a:t>
            </a:r>
            <a:endParaRPr lang="en-US" sz="2400" dirty="0">
              <a:solidFill>
                <a:schemeClr val="bg1"/>
              </a:solidFill>
              <a:highlight>
                <a:srgbClr val="FF0000"/>
              </a:highlight>
              <a:latin typeface="Bahnschrift Condensed" panose="020B0502040204020203" pitchFamily="34" charset="0"/>
            </a:endParaRPr>
          </a:p>
          <a:p>
            <a:endParaRPr lang="ru-RU" sz="2400" dirty="0">
              <a:solidFill>
                <a:schemeClr val="bg1"/>
              </a:solidFill>
              <a:latin typeface="Bahnschrift Condensed" panose="020B0502040204020203" pitchFamily="34" charset="0"/>
            </a:endParaRPr>
          </a:p>
          <a:p>
            <a:r>
              <a:rPr lang="ru-RU" sz="2400" dirty="0">
                <a:solidFill>
                  <a:schemeClr val="bg1"/>
                </a:solidFill>
                <a:latin typeface="Bahnschrift Condensed" panose="020B0502040204020203" pitchFamily="34" charset="0"/>
              </a:rPr>
              <a:t>4</a:t>
            </a:r>
            <a:r>
              <a:rPr lang="en-US" sz="2400" dirty="0">
                <a:solidFill>
                  <a:schemeClr val="bg1"/>
                </a:solidFill>
                <a:latin typeface="Bahnschrift Condensed" panose="020B0502040204020203" pitchFamily="34" charset="0"/>
              </a:rPr>
              <a:t> </a:t>
            </a:r>
            <a:r>
              <a:rPr lang="en-US" sz="2400" dirty="0" err="1">
                <a:solidFill>
                  <a:schemeClr val="bg1"/>
                </a:solidFill>
                <a:latin typeface="Bahnschrift Condensed" panose="020B0502040204020203" pitchFamily="34" charset="0"/>
              </a:rPr>
              <a:t>Allintext</a:t>
            </a:r>
            <a:r>
              <a:rPr lang="en-US" sz="2400" dirty="0">
                <a:solidFill>
                  <a:schemeClr val="bg1"/>
                </a:solidFill>
                <a:latin typeface="Bahnschrift Condensed" panose="020B0502040204020203" pitchFamily="34" charset="0"/>
              </a:rPr>
              <a:t> Search:</a:t>
            </a:r>
          </a:p>
          <a:p>
            <a:r>
              <a:rPr lang="en-US" sz="2400" dirty="0">
                <a:solidFill>
                  <a:schemeClr val="bg1"/>
                </a:solidFill>
                <a:latin typeface="Bahnschrift Condensed" panose="020B0502040204020203" pitchFamily="34" charset="0"/>
              </a:rPr>
              <a:t>    - Query: </a:t>
            </a:r>
            <a:r>
              <a:rPr lang="en-US" sz="2400" dirty="0" err="1">
                <a:solidFill>
                  <a:schemeClr val="bg1"/>
                </a:solidFill>
                <a:highlight>
                  <a:srgbClr val="FF0000"/>
                </a:highlight>
                <a:latin typeface="Bahnschrift Condensed" panose="020B0502040204020203" pitchFamily="34" charset="0"/>
              </a:rPr>
              <a:t>allintext</a:t>
            </a:r>
            <a:r>
              <a:rPr lang="en-US" sz="2400" dirty="0">
                <a:solidFill>
                  <a:schemeClr val="bg1"/>
                </a:solidFill>
                <a:highlight>
                  <a:srgbClr val="FF0000"/>
                </a:highlight>
                <a:latin typeface="Bahnschrift Condensed" panose="020B0502040204020203" pitchFamily="34" charset="0"/>
              </a:rPr>
              <a:t>:"text"</a:t>
            </a:r>
          </a:p>
          <a:p>
            <a:r>
              <a:rPr lang="en-US" sz="2400" dirty="0">
                <a:solidFill>
                  <a:schemeClr val="bg1"/>
                </a:solidFill>
                <a:latin typeface="Bahnschrift Condensed" panose="020B0502040204020203" pitchFamily="34" charset="0"/>
              </a:rPr>
              <a:t>    </a:t>
            </a:r>
            <a:endParaRPr lang="ru-RU" sz="2000" dirty="0">
              <a:solidFill>
                <a:schemeClr val="bg1"/>
              </a:solidFill>
              <a:latin typeface="Bahnschrift Condensed" panose="020B0502040204020203" pitchFamily="34" charset="0"/>
            </a:endParaRPr>
          </a:p>
        </p:txBody>
      </p:sp>
      <p:pic>
        <p:nvPicPr>
          <p:cNvPr id="15" name="Рисунок 14">
            <a:extLst>
              <a:ext uri="{FF2B5EF4-FFF2-40B4-BE49-F238E27FC236}">
                <a16:creationId xmlns:a16="http://schemas.microsoft.com/office/drawing/2014/main" id="{9A0C603F-C40F-4FBF-BE6A-FC282D9345F8}"/>
              </a:ext>
            </a:extLst>
          </p:cNvPr>
          <p:cNvPicPr>
            <a:picLocks noChangeAspect="1"/>
          </p:cNvPicPr>
          <p:nvPr/>
        </p:nvPicPr>
        <p:blipFill>
          <a:blip r:embed="rId2"/>
          <a:stretch>
            <a:fillRect/>
          </a:stretch>
        </p:blipFill>
        <p:spPr>
          <a:xfrm>
            <a:off x="511728" y="4119522"/>
            <a:ext cx="7986869" cy="871928"/>
          </a:xfrm>
          <a:prstGeom prst="rect">
            <a:avLst/>
          </a:prstGeom>
        </p:spPr>
      </p:pic>
      <p:pic>
        <p:nvPicPr>
          <p:cNvPr id="17" name="Рисунок 16">
            <a:extLst>
              <a:ext uri="{FF2B5EF4-FFF2-40B4-BE49-F238E27FC236}">
                <a16:creationId xmlns:a16="http://schemas.microsoft.com/office/drawing/2014/main" id="{4579093F-16B5-41C1-8562-04A983A46E1C}"/>
              </a:ext>
            </a:extLst>
          </p:cNvPr>
          <p:cNvPicPr>
            <a:picLocks noChangeAspect="1"/>
          </p:cNvPicPr>
          <p:nvPr/>
        </p:nvPicPr>
        <p:blipFill>
          <a:blip r:embed="rId3"/>
          <a:stretch>
            <a:fillRect/>
          </a:stretch>
        </p:blipFill>
        <p:spPr>
          <a:xfrm>
            <a:off x="511728" y="5102227"/>
            <a:ext cx="7340367" cy="1600532"/>
          </a:xfrm>
          <a:prstGeom prst="rect">
            <a:avLst/>
          </a:prstGeom>
        </p:spPr>
      </p:pic>
    </p:spTree>
    <p:extLst>
      <p:ext uri="{BB962C8B-B14F-4D97-AF65-F5344CB8AC3E}">
        <p14:creationId xmlns:p14="http://schemas.microsoft.com/office/powerpoint/2010/main" val="3784340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-business</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10" name="TextBox 9">
            <a:extLst>
              <a:ext uri="{FF2B5EF4-FFF2-40B4-BE49-F238E27FC236}">
                <a16:creationId xmlns:a16="http://schemas.microsoft.com/office/drawing/2014/main" id="{A19354AF-13D4-420C-9599-E4C37CAA03A9}"/>
              </a:ext>
            </a:extLst>
          </p:cNvPr>
          <p:cNvSpPr txBox="1"/>
          <p:nvPr/>
        </p:nvSpPr>
        <p:spPr>
          <a:xfrm>
            <a:off x="428532" y="1005841"/>
            <a:ext cx="6576969" cy="1692771"/>
          </a:xfrm>
          <a:prstGeom prst="rect">
            <a:avLst/>
          </a:prstGeom>
          <a:noFill/>
        </p:spPr>
        <p:txBody>
          <a:bodyPr wrap="square" rtlCol="0">
            <a:spAutoFit/>
          </a:bodyPr>
          <a:lstStyle/>
          <a:p>
            <a:r>
              <a:rPr lang="en-US" sz="3600" dirty="0">
                <a:solidFill>
                  <a:schemeClr val="bg1"/>
                </a:solidFill>
                <a:latin typeface="Bahnschrift SemiBold SemiConden" panose="020B0502040204020203" pitchFamily="34" charset="0"/>
              </a:rPr>
              <a:t>The proper usage of Google dorks can make your work easier </a:t>
            </a:r>
            <a:endParaRPr lang="ru-RU" sz="36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pic>
        <p:nvPicPr>
          <p:cNvPr id="3" name="Рисунок 2">
            <a:extLst>
              <a:ext uri="{FF2B5EF4-FFF2-40B4-BE49-F238E27FC236}">
                <a16:creationId xmlns:a16="http://schemas.microsoft.com/office/drawing/2014/main" id="{993D2B68-CA10-42A2-AD79-31339B1C4C57}"/>
              </a:ext>
            </a:extLst>
          </p:cNvPr>
          <p:cNvPicPr>
            <a:picLocks noChangeAspect="1"/>
          </p:cNvPicPr>
          <p:nvPr/>
        </p:nvPicPr>
        <p:blipFill>
          <a:blip r:embed="rId2"/>
          <a:stretch>
            <a:fillRect/>
          </a:stretch>
        </p:blipFill>
        <p:spPr>
          <a:xfrm>
            <a:off x="5711386" y="2055813"/>
            <a:ext cx="5868219" cy="1047896"/>
          </a:xfrm>
          <a:prstGeom prst="rect">
            <a:avLst/>
          </a:prstGeom>
        </p:spPr>
      </p:pic>
      <p:pic>
        <p:nvPicPr>
          <p:cNvPr id="8" name="Рисунок 7">
            <a:extLst>
              <a:ext uri="{FF2B5EF4-FFF2-40B4-BE49-F238E27FC236}">
                <a16:creationId xmlns:a16="http://schemas.microsoft.com/office/drawing/2014/main" id="{7C12F4B7-1FC5-4A1E-9FC6-AF3B33D53259}"/>
              </a:ext>
            </a:extLst>
          </p:cNvPr>
          <p:cNvPicPr>
            <a:picLocks noChangeAspect="1"/>
          </p:cNvPicPr>
          <p:nvPr/>
        </p:nvPicPr>
        <p:blipFill>
          <a:blip r:embed="rId3"/>
          <a:stretch>
            <a:fillRect/>
          </a:stretch>
        </p:blipFill>
        <p:spPr>
          <a:xfrm>
            <a:off x="244670" y="3263764"/>
            <a:ext cx="6944694" cy="1733792"/>
          </a:xfrm>
          <a:prstGeom prst="rect">
            <a:avLst/>
          </a:prstGeom>
        </p:spPr>
      </p:pic>
      <p:pic>
        <p:nvPicPr>
          <p:cNvPr id="9" name="Рисунок 8">
            <a:extLst>
              <a:ext uri="{FF2B5EF4-FFF2-40B4-BE49-F238E27FC236}">
                <a16:creationId xmlns:a16="http://schemas.microsoft.com/office/drawing/2014/main" id="{E636258B-4FE8-4AF4-AE29-610694F1ABCC}"/>
              </a:ext>
            </a:extLst>
          </p:cNvPr>
          <p:cNvPicPr>
            <a:picLocks noChangeAspect="1"/>
          </p:cNvPicPr>
          <p:nvPr/>
        </p:nvPicPr>
        <p:blipFill>
          <a:blip r:embed="rId4"/>
          <a:stretch>
            <a:fillRect/>
          </a:stretch>
        </p:blipFill>
        <p:spPr>
          <a:xfrm>
            <a:off x="3246372" y="5041441"/>
            <a:ext cx="7230484" cy="1486107"/>
          </a:xfrm>
          <a:prstGeom prst="rect">
            <a:avLst/>
          </a:prstGeom>
        </p:spPr>
      </p:pic>
    </p:spTree>
    <p:extLst>
      <p:ext uri="{BB962C8B-B14F-4D97-AF65-F5344CB8AC3E}">
        <p14:creationId xmlns:p14="http://schemas.microsoft.com/office/powerpoint/2010/main" val="3843589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1760173" y="140355"/>
            <a:ext cx="8345182"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–business -example</a:t>
            </a:r>
            <a:endParaRPr lang="ru-RU" sz="3200" dirty="0">
              <a:solidFill>
                <a:srgbClr val="4BF339"/>
              </a:solidFill>
              <a:latin typeface="Cascadia Mono" panose="020B0609020000020004" pitchFamily="49" charset="0"/>
              <a:cs typeface="Microsoft Tai Le" panose="020B0502040204020203" pitchFamily="34" charset="0"/>
            </a:endParaRPr>
          </a:p>
        </p:txBody>
      </p:sp>
      <p:graphicFrame>
        <p:nvGraphicFramePr>
          <p:cNvPr id="9" name="Таблица 9">
            <a:extLst>
              <a:ext uri="{FF2B5EF4-FFF2-40B4-BE49-F238E27FC236}">
                <a16:creationId xmlns:a16="http://schemas.microsoft.com/office/drawing/2014/main" id="{0B6F3D38-346D-4D48-B16E-D8F8A8B3B897}"/>
              </a:ext>
            </a:extLst>
          </p:cNvPr>
          <p:cNvGraphicFramePr>
            <a:graphicFrameLocks noGrp="1"/>
          </p:cNvGraphicFramePr>
          <p:nvPr>
            <p:extLst>
              <p:ext uri="{D42A27DB-BD31-4B8C-83A1-F6EECF244321}">
                <p14:modId xmlns:p14="http://schemas.microsoft.com/office/powerpoint/2010/main" val="976040802"/>
              </p:ext>
            </p:extLst>
          </p:nvPr>
        </p:nvGraphicFramePr>
        <p:xfrm>
          <a:off x="1040722" y="1255402"/>
          <a:ext cx="10125115" cy="3123555"/>
        </p:xfrm>
        <a:graphic>
          <a:graphicData uri="http://schemas.openxmlformats.org/drawingml/2006/table">
            <a:tbl>
              <a:tblPr firstRow="1" bandRow="1">
                <a:tableStyleId>{21E4AEA4-8DFA-4A89-87EB-49C32662AFE0}</a:tableStyleId>
              </a:tblPr>
              <a:tblGrid>
                <a:gridCol w="1446445">
                  <a:extLst>
                    <a:ext uri="{9D8B030D-6E8A-4147-A177-3AD203B41FA5}">
                      <a16:colId xmlns:a16="http://schemas.microsoft.com/office/drawing/2014/main" val="3987503509"/>
                    </a:ext>
                  </a:extLst>
                </a:gridCol>
                <a:gridCol w="1446445">
                  <a:extLst>
                    <a:ext uri="{9D8B030D-6E8A-4147-A177-3AD203B41FA5}">
                      <a16:colId xmlns:a16="http://schemas.microsoft.com/office/drawing/2014/main" val="4039913911"/>
                    </a:ext>
                  </a:extLst>
                </a:gridCol>
                <a:gridCol w="1446445">
                  <a:extLst>
                    <a:ext uri="{9D8B030D-6E8A-4147-A177-3AD203B41FA5}">
                      <a16:colId xmlns:a16="http://schemas.microsoft.com/office/drawing/2014/main" val="938755188"/>
                    </a:ext>
                  </a:extLst>
                </a:gridCol>
                <a:gridCol w="1446445">
                  <a:extLst>
                    <a:ext uri="{9D8B030D-6E8A-4147-A177-3AD203B41FA5}">
                      <a16:colId xmlns:a16="http://schemas.microsoft.com/office/drawing/2014/main" val="236680009"/>
                    </a:ext>
                  </a:extLst>
                </a:gridCol>
                <a:gridCol w="1446445">
                  <a:extLst>
                    <a:ext uri="{9D8B030D-6E8A-4147-A177-3AD203B41FA5}">
                      <a16:colId xmlns:a16="http://schemas.microsoft.com/office/drawing/2014/main" val="181970809"/>
                    </a:ext>
                  </a:extLst>
                </a:gridCol>
                <a:gridCol w="1446445">
                  <a:extLst>
                    <a:ext uri="{9D8B030D-6E8A-4147-A177-3AD203B41FA5}">
                      <a16:colId xmlns:a16="http://schemas.microsoft.com/office/drawing/2014/main" val="2338854635"/>
                    </a:ext>
                  </a:extLst>
                </a:gridCol>
                <a:gridCol w="1446445">
                  <a:extLst>
                    <a:ext uri="{9D8B030D-6E8A-4147-A177-3AD203B41FA5}">
                      <a16:colId xmlns:a16="http://schemas.microsoft.com/office/drawing/2014/main" val="2746849214"/>
                    </a:ext>
                  </a:extLst>
                </a:gridCol>
              </a:tblGrid>
              <a:tr h="1041185">
                <a:tc>
                  <a:txBody>
                    <a:bodyPr/>
                    <a:lstStyle/>
                    <a:p>
                      <a:r>
                        <a:rPr lang="en-US" sz="2800" dirty="0"/>
                        <a:t>name</a:t>
                      </a:r>
                      <a:endParaRPr lang="ru-RU" sz="2800" dirty="0"/>
                    </a:p>
                  </a:txBody>
                  <a:tcPr/>
                </a:tc>
                <a:tc>
                  <a:txBody>
                    <a:bodyPr/>
                    <a:lstStyle/>
                    <a:p>
                      <a:r>
                        <a:rPr lang="en-US" sz="2800" dirty="0"/>
                        <a:t>design</a:t>
                      </a:r>
                      <a:endParaRPr lang="ru-RU" sz="2800" dirty="0"/>
                    </a:p>
                  </a:txBody>
                  <a:tcPr/>
                </a:tc>
                <a:tc>
                  <a:txBody>
                    <a:bodyPr/>
                    <a:lstStyle/>
                    <a:p>
                      <a:r>
                        <a:rPr lang="en-US" sz="2800" dirty="0"/>
                        <a:t>contacts</a:t>
                      </a:r>
                      <a:endParaRPr lang="ru-RU" sz="2800" dirty="0"/>
                    </a:p>
                  </a:txBody>
                  <a:tcPr/>
                </a:tc>
                <a:tc>
                  <a:txBody>
                    <a:bodyPr/>
                    <a:lstStyle/>
                    <a:p>
                      <a:r>
                        <a:rPr lang="en-US" sz="2400" dirty="0"/>
                        <a:t>feedback</a:t>
                      </a:r>
                      <a:endParaRPr lang="ru-RU" sz="2400" dirty="0"/>
                    </a:p>
                  </a:txBody>
                  <a:tcPr/>
                </a:tc>
                <a:tc>
                  <a:txBody>
                    <a:bodyPr/>
                    <a:lstStyle/>
                    <a:p>
                      <a:r>
                        <a:rPr lang="en-US" sz="2400" dirty="0"/>
                        <a:t>telegram</a:t>
                      </a:r>
                      <a:endParaRPr lang="ru-RU" sz="2400" dirty="0"/>
                    </a:p>
                  </a:txBody>
                  <a:tcPr/>
                </a:tc>
                <a:tc>
                  <a:txBody>
                    <a:bodyPr/>
                    <a:lstStyle/>
                    <a:p>
                      <a:r>
                        <a:rPr lang="en-US" sz="2400" dirty="0" err="1"/>
                        <a:t>instagram</a:t>
                      </a:r>
                      <a:endParaRPr lang="ru-RU" sz="2400" dirty="0"/>
                    </a:p>
                  </a:txBody>
                  <a:tcPr/>
                </a:tc>
                <a:tc>
                  <a:txBody>
                    <a:bodyPr/>
                    <a:lstStyle/>
                    <a:p>
                      <a:r>
                        <a:rPr lang="en-US" sz="2400" dirty="0" err="1"/>
                        <a:t>facebook</a:t>
                      </a:r>
                      <a:endParaRPr lang="ru-RU" sz="2400" dirty="0"/>
                    </a:p>
                  </a:txBody>
                  <a:tcPr/>
                </a:tc>
                <a:extLst>
                  <a:ext uri="{0D108BD9-81ED-4DB2-BD59-A6C34878D82A}">
                    <a16:rowId xmlns:a16="http://schemas.microsoft.com/office/drawing/2014/main" val="3980383698"/>
                  </a:ext>
                </a:extLst>
              </a:tr>
              <a:tr h="1041185">
                <a:tc>
                  <a:txBody>
                    <a:bodyPr/>
                    <a:lstStyle/>
                    <a:p>
                      <a:r>
                        <a:rPr lang="en-US" sz="2800" dirty="0"/>
                        <a:t>evos</a:t>
                      </a:r>
                      <a:endParaRPr lang="ru-RU" sz="2800" dirty="0"/>
                    </a:p>
                  </a:txBody>
                  <a:tcPr/>
                </a:tc>
                <a:tc>
                  <a:txBody>
                    <a:bodyPr/>
                    <a:lstStyle/>
                    <a:p>
                      <a:endParaRPr lang="ru-RU" sz="2400" dirty="0"/>
                    </a:p>
                  </a:txBody>
                  <a:tcPr/>
                </a:tc>
                <a:tc>
                  <a:txBody>
                    <a:bodyPr/>
                    <a:lstStyle/>
                    <a:p>
                      <a:endParaRPr lang="ru-RU" sz="2400" dirty="0"/>
                    </a:p>
                  </a:txBody>
                  <a:tcPr/>
                </a:tc>
                <a:tc>
                  <a:txBody>
                    <a:bodyPr/>
                    <a:lstStyle/>
                    <a:p>
                      <a:endParaRPr lang="ru-RU" sz="2400" dirty="0"/>
                    </a:p>
                  </a:txBody>
                  <a:tcPr/>
                </a:tc>
                <a:tc>
                  <a:txBody>
                    <a:bodyPr/>
                    <a:lstStyle/>
                    <a:p>
                      <a:endParaRPr lang="ru-RU" sz="2400"/>
                    </a:p>
                  </a:txBody>
                  <a:tcPr/>
                </a:tc>
                <a:tc>
                  <a:txBody>
                    <a:bodyPr/>
                    <a:lstStyle/>
                    <a:p>
                      <a:endParaRPr lang="ru-RU" sz="2400"/>
                    </a:p>
                  </a:txBody>
                  <a:tcPr/>
                </a:tc>
                <a:tc>
                  <a:txBody>
                    <a:bodyPr/>
                    <a:lstStyle/>
                    <a:p>
                      <a:endParaRPr lang="ru-RU" sz="2400" dirty="0"/>
                    </a:p>
                  </a:txBody>
                  <a:tcPr/>
                </a:tc>
                <a:extLst>
                  <a:ext uri="{0D108BD9-81ED-4DB2-BD59-A6C34878D82A}">
                    <a16:rowId xmlns:a16="http://schemas.microsoft.com/office/drawing/2014/main" val="849789498"/>
                  </a:ext>
                </a:extLst>
              </a:tr>
              <a:tr h="1041185">
                <a:tc>
                  <a:txBody>
                    <a:bodyPr/>
                    <a:lstStyle/>
                    <a:p>
                      <a:r>
                        <a:rPr lang="en-US" sz="2800" dirty="0" err="1"/>
                        <a:t>maxway</a:t>
                      </a:r>
                      <a:endParaRPr lang="ru-RU" sz="2800" dirty="0"/>
                    </a:p>
                  </a:txBody>
                  <a:tcPr/>
                </a:tc>
                <a:tc>
                  <a:txBody>
                    <a:bodyPr/>
                    <a:lstStyle/>
                    <a:p>
                      <a:endParaRPr lang="ru-RU" sz="2400" dirty="0"/>
                    </a:p>
                  </a:txBody>
                  <a:tcPr/>
                </a:tc>
                <a:tc>
                  <a:txBody>
                    <a:bodyPr/>
                    <a:lstStyle/>
                    <a:p>
                      <a:endParaRPr lang="ru-RU" sz="2400" dirty="0"/>
                    </a:p>
                  </a:txBody>
                  <a:tcPr/>
                </a:tc>
                <a:tc>
                  <a:txBody>
                    <a:bodyPr/>
                    <a:lstStyle/>
                    <a:p>
                      <a:endParaRPr lang="ru-RU" sz="2400"/>
                    </a:p>
                  </a:txBody>
                  <a:tcPr/>
                </a:tc>
                <a:tc>
                  <a:txBody>
                    <a:bodyPr/>
                    <a:lstStyle/>
                    <a:p>
                      <a:endParaRPr lang="ru-RU" sz="2400"/>
                    </a:p>
                  </a:txBody>
                  <a:tcPr/>
                </a:tc>
                <a:tc>
                  <a:txBody>
                    <a:bodyPr/>
                    <a:lstStyle/>
                    <a:p>
                      <a:endParaRPr lang="ru-RU" sz="2400"/>
                    </a:p>
                  </a:txBody>
                  <a:tcPr/>
                </a:tc>
                <a:tc>
                  <a:txBody>
                    <a:bodyPr/>
                    <a:lstStyle/>
                    <a:p>
                      <a:endParaRPr lang="ru-RU" sz="2400" dirty="0"/>
                    </a:p>
                  </a:txBody>
                  <a:tcPr/>
                </a:tc>
                <a:extLst>
                  <a:ext uri="{0D108BD9-81ED-4DB2-BD59-A6C34878D82A}">
                    <a16:rowId xmlns:a16="http://schemas.microsoft.com/office/drawing/2014/main" val="3208418662"/>
                  </a:ext>
                </a:extLst>
              </a:tr>
            </a:tbl>
          </a:graphicData>
        </a:graphic>
      </p:graphicFrame>
    </p:spTree>
    <p:extLst>
      <p:ext uri="{BB962C8B-B14F-4D97-AF65-F5344CB8AC3E}">
        <p14:creationId xmlns:p14="http://schemas.microsoft.com/office/powerpoint/2010/main" val="3471769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-business</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8" name="TextBox 7">
            <a:extLst>
              <a:ext uri="{FF2B5EF4-FFF2-40B4-BE49-F238E27FC236}">
                <a16:creationId xmlns:a16="http://schemas.microsoft.com/office/drawing/2014/main" id="{48FF9CB0-E9E8-455A-8AE7-FD369C9C19C1}"/>
              </a:ext>
            </a:extLst>
          </p:cNvPr>
          <p:cNvSpPr txBox="1"/>
          <p:nvPr/>
        </p:nvSpPr>
        <p:spPr>
          <a:xfrm>
            <a:off x="612396" y="1157681"/>
            <a:ext cx="4924338" cy="1138773"/>
          </a:xfrm>
          <a:prstGeom prst="rect">
            <a:avLst/>
          </a:prstGeom>
          <a:noFill/>
        </p:spPr>
        <p:txBody>
          <a:bodyPr wrap="square" rtlCol="0">
            <a:spAutoFit/>
          </a:bodyPr>
          <a:lstStyle/>
          <a:p>
            <a:r>
              <a:rPr lang="en-US" sz="3600" dirty="0">
                <a:solidFill>
                  <a:schemeClr val="bg1"/>
                </a:solidFill>
                <a:latin typeface="Bahnschrift SemiBold SemiConden" panose="020B0502040204020203" pitchFamily="34" charset="0"/>
              </a:rPr>
              <a:t>SWOT analysis</a:t>
            </a:r>
            <a:endParaRPr lang="ru-RU" sz="36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
        <p:nvSpPr>
          <p:cNvPr id="3" name="Прямоугольник: скругленные углы 2">
            <a:extLst>
              <a:ext uri="{FF2B5EF4-FFF2-40B4-BE49-F238E27FC236}">
                <a16:creationId xmlns:a16="http://schemas.microsoft.com/office/drawing/2014/main" id="{09C942D9-181D-4736-AFBE-423D3F3E44F1}"/>
              </a:ext>
            </a:extLst>
          </p:cNvPr>
          <p:cNvSpPr/>
          <p:nvPr/>
        </p:nvSpPr>
        <p:spPr>
          <a:xfrm>
            <a:off x="3708400" y="1361440"/>
            <a:ext cx="2946868" cy="2214845"/>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r>
              <a:rPr lang="en-US" sz="2000" dirty="0">
                <a:solidFill>
                  <a:schemeClr val="tx1"/>
                </a:solidFill>
              </a:rPr>
              <a:t>good web design</a:t>
            </a:r>
          </a:p>
          <a:p>
            <a:pPr marL="285750" indent="-285750" algn="ctr">
              <a:buFont typeface="Arial" panose="020B0604020202020204" pitchFamily="34" charset="0"/>
              <a:buChar char="•"/>
            </a:pPr>
            <a:r>
              <a:rPr lang="en-US" sz="2000" dirty="0">
                <a:solidFill>
                  <a:schemeClr val="tx1"/>
                </a:solidFill>
              </a:rPr>
              <a:t>Range of contacts</a:t>
            </a:r>
          </a:p>
          <a:p>
            <a:pPr marL="285750" indent="-285750" algn="ctr">
              <a:buFont typeface="Arial" panose="020B0604020202020204" pitchFamily="34" charset="0"/>
              <a:buChar char="•"/>
            </a:pPr>
            <a:r>
              <a:rPr lang="en-US" sz="2000" dirty="0">
                <a:solidFill>
                  <a:schemeClr val="tx1"/>
                </a:solidFill>
              </a:rPr>
              <a:t>Easy access</a:t>
            </a:r>
          </a:p>
          <a:p>
            <a:pPr marL="285750" indent="-285750" algn="ctr">
              <a:buFont typeface="Arial" panose="020B0604020202020204" pitchFamily="34" charset="0"/>
              <a:buChar char="•"/>
            </a:pPr>
            <a:r>
              <a:rPr lang="en-US" sz="2000" dirty="0">
                <a:solidFill>
                  <a:schemeClr val="tx1"/>
                </a:solidFill>
              </a:rPr>
              <a:t>New products</a:t>
            </a:r>
          </a:p>
          <a:p>
            <a:pPr marL="285750" indent="-285750" algn="ctr">
              <a:buFont typeface="Arial" panose="020B0604020202020204" pitchFamily="34" charset="0"/>
              <a:buChar char="•"/>
            </a:pPr>
            <a:r>
              <a:rPr lang="en-US" sz="2000" dirty="0">
                <a:solidFill>
                  <a:schemeClr val="tx1"/>
                </a:solidFill>
              </a:rPr>
              <a:t>Good social medias</a:t>
            </a:r>
          </a:p>
          <a:p>
            <a:pPr marL="285750" indent="-285750" algn="ctr">
              <a:buFont typeface="Arial" panose="020B0604020202020204" pitchFamily="34" charset="0"/>
              <a:buChar char="•"/>
            </a:pPr>
            <a:endParaRPr lang="ru-RU" sz="2000" dirty="0">
              <a:solidFill>
                <a:schemeClr val="tx1"/>
              </a:solidFill>
            </a:endParaRPr>
          </a:p>
        </p:txBody>
      </p:sp>
      <p:sp>
        <p:nvSpPr>
          <p:cNvPr id="10" name="Прямоугольник: скругленные углы 9">
            <a:extLst>
              <a:ext uri="{FF2B5EF4-FFF2-40B4-BE49-F238E27FC236}">
                <a16:creationId xmlns:a16="http://schemas.microsoft.com/office/drawing/2014/main" id="{9865EBDA-B002-4E6F-81B4-B8DD97F42047}"/>
              </a:ext>
            </a:extLst>
          </p:cNvPr>
          <p:cNvSpPr/>
          <p:nvPr/>
        </p:nvSpPr>
        <p:spPr>
          <a:xfrm>
            <a:off x="6882890" y="1361440"/>
            <a:ext cx="2946868" cy="2214845"/>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Arial" panose="020B0604020202020204" pitchFamily="34" charset="0"/>
              <a:buChar char="•"/>
            </a:pPr>
            <a:r>
              <a:rPr lang="en-US" sz="2400" dirty="0">
                <a:solidFill>
                  <a:schemeClr val="tx1"/>
                </a:solidFill>
              </a:rPr>
              <a:t>Bad feedbacks</a:t>
            </a:r>
          </a:p>
          <a:p>
            <a:pPr marL="342900" indent="-342900" algn="ctr">
              <a:buFont typeface="Arial" panose="020B0604020202020204" pitchFamily="34" charset="0"/>
              <a:buChar char="•"/>
            </a:pPr>
            <a:r>
              <a:rPr lang="en-US" sz="2400" dirty="0">
                <a:solidFill>
                  <a:schemeClr val="tx1"/>
                </a:solidFill>
              </a:rPr>
              <a:t>Slow delivery</a:t>
            </a:r>
          </a:p>
          <a:p>
            <a:pPr marL="342900" indent="-342900" algn="ctr">
              <a:buFont typeface="Arial" panose="020B0604020202020204" pitchFamily="34" charset="0"/>
              <a:buChar char="•"/>
            </a:pPr>
            <a:r>
              <a:rPr lang="en-US" sz="2400" dirty="0">
                <a:solidFill>
                  <a:schemeClr val="tx1"/>
                </a:solidFill>
              </a:rPr>
              <a:t>Bad work of the </a:t>
            </a:r>
            <a:r>
              <a:rPr lang="en-US" sz="2400" dirty="0" err="1">
                <a:solidFill>
                  <a:schemeClr val="tx1"/>
                </a:solidFill>
              </a:rPr>
              <a:t>tg</a:t>
            </a:r>
            <a:r>
              <a:rPr lang="en-US" sz="2400" dirty="0">
                <a:solidFill>
                  <a:schemeClr val="tx1"/>
                </a:solidFill>
              </a:rPr>
              <a:t> bot</a:t>
            </a:r>
            <a:endParaRPr lang="ru-RU" dirty="0"/>
          </a:p>
        </p:txBody>
      </p:sp>
      <p:sp>
        <p:nvSpPr>
          <p:cNvPr id="11" name="Прямоугольник: скругленные углы 10">
            <a:extLst>
              <a:ext uri="{FF2B5EF4-FFF2-40B4-BE49-F238E27FC236}">
                <a16:creationId xmlns:a16="http://schemas.microsoft.com/office/drawing/2014/main" id="{2DA366FC-BBCD-4C4A-B455-BFD6707F4302}"/>
              </a:ext>
            </a:extLst>
          </p:cNvPr>
          <p:cNvSpPr/>
          <p:nvPr/>
        </p:nvSpPr>
        <p:spPr>
          <a:xfrm>
            <a:off x="3708400" y="3829430"/>
            <a:ext cx="2946868" cy="2214845"/>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r>
              <a:rPr lang="en-US" sz="2400" dirty="0">
                <a:solidFill>
                  <a:schemeClr val="tx1"/>
                </a:solidFill>
              </a:rPr>
              <a:t>Improve work of call center</a:t>
            </a:r>
          </a:p>
          <a:p>
            <a:pPr marL="285750" indent="-285750" algn="ctr">
              <a:buFont typeface="Arial" panose="020B0604020202020204" pitchFamily="34" charset="0"/>
              <a:buChar char="•"/>
            </a:pPr>
            <a:r>
              <a:rPr lang="en-US" sz="2400" dirty="0">
                <a:solidFill>
                  <a:schemeClr val="tx1"/>
                </a:solidFill>
              </a:rPr>
              <a:t>Configuration of bots</a:t>
            </a:r>
          </a:p>
          <a:p>
            <a:pPr marL="285750" indent="-285750" algn="ctr">
              <a:buFont typeface="Arial" panose="020B0604020202020204" pitchFamily="34" charset="0"/>
              <a:buChar char="•"/>
            </a:pPr>
            <a:endParaRPr lang="ru-RU" dirty="0"/>
          </a:p>
        </p:txBody>
      </p:sp>
      <p:sp>
        <p:nvSpPr>
          <p:cNvPr id="12" name="Прямоугольник: скругленные углы 11">
            <a:extLst>
              <a:ext uri="{FF2B5EF4-FFF2-40B4-BE49-F238E27FC236}">
                <a16:creationId xmlns:a16="http://schemas.microsoft.com/office/drawing/2014/main" id="{2DAD068C-3EF8-41D9-B39A-CC473095FEBD}"/>
              </a:ext>
            </a:extLst>
          </p:cNvPr>
          <p:cNvSpPr/>
          <p:nvPr/>
        </p:nvSpPr>
        <p:spPr>
          <a:xfrm>
            <a:off x="6882890" y="3829430"/>
            <a:ext cx="2946868" cy="2214845"/>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r>
              <a:rPr lang="en-US" sz="2400" dirty="0">
                <a:solidFill>
                  <a:schemeClr val="tx1"/>
                </a:solidFill>
              </a:rPr>
              <a:t>Low quality of food</a:t>
            </a:r>
          </a:p>
          <a:p>
            <a:pPr marL="285750" indent="-285750" algn="ctr">
              <a:buFont typeface="Arial" panose="020B0604020202020204" pitchFamily="34" charset="0"/>
              <a:buChar char="•"/>
            </a:pPr>
            <a:r>
              <a:rPr lang="en-US" sz="2400" dirty="0">
                <a:solidFill>
                  <a:schemeClr val="tx1"/>
                </a:solidFill>
              </a:rPr>
              <a:t>Problems with deliverymen</a:t>
            </a:r>
            <a:endParaRPr lang="ru-RU" sz="2400" dirty="0">
              <a:solidFill>
                <a:schemeClr val="tx1"/>
              </a:solidFill>
            </a:endParaRPr>
          </a:p>
        </p:txBody>
      </p:sp>
      <p:sp>
        <p:nvSpPr>
          <p:cNvPr id="13" name="TextBox 12">
            <a:extLst>
              <a:ext uri="{FF2B5EF4-FFF2-40B4-BE49-F238E27FC236}">
                <a16:creationId xmlns:a16="http://schemas.microsoft.com/office/drawing/2014/main" id="{C3E30589-ABB2-4CEB-9473-1E2BC20BFD85}"/>
              </a:ext>
            </a:extLst>
          </p:cNvPr>
          <p:cNvSpPr txBox="1"/>
          <p:nvPr/>
        </p:nvSpPr>
        <p:spPr>
          <a:xfrm>
            <a:off x="4329049" y="776685"/>
            <a:ext cx="1880763" cy="1138773"/>
          </a:xfrm>
          <a:prstGeom prst="rect">
            <a:avLst/>
          </a:prstGeom>
          <a:noFill/>
        </p:spPr>
        <p:txBody>
          <a:bodyPr wrap="square" rtlCol="0">
            <a:spAutoFit/>
          </a:bodyPr>
          <a:lstStyle/>
          <a:p>
            <a:r>
              <a:rPr lang="en-US" sz="3600" dirty="0">
                <a:solidFill>
                  <a:schemeClr val="bg1"/>
                </a:solidFill>
                <a:latin typeface="Bahnschrift SemiBold SemiConden" panose="020B0502040204020203" pitchFamily="34" charset="0"/>
              </a:rPr>
              <a:t>strength</a:t>
            </a:r>
            <a:endParaRPr lang="ru-RU" sz="36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
        <p:nvSpPr>
          <p:cNvPr id="14" name="TextBox 13">
            <a:extLst>
              <a:ext uri="{FF2B5EF4-FFF2-40B4-BE49-F238E27FC236}">
                <a16:creationId xmlns:a16="http://schemas.microsoft.com/office/drawing/2014/main" id="{F7D2EF50-9F4D-4ED3-922E-C456C59CB1E4}"/>
              </a:ext>
            </a:extLst>
          </p:cNvPr>
          <p:cNvSpPr txBox="1"/>
          <p:nvPr/>
        </p:nvSpPr>
        <p:spPr>
          <a:xfrm>
            <a:off x="7466552" y="725130"/>
            <a:ext cx="2058916" cy="1138773"/>
          </a:xfrm>
          <a:prstGeom prst="rect">
            <a:avLst/>
          </a:prstGeom>
          <a:noFill/>
        </p:spPr>
        <p:txBody>
          <a:bodyPr wrap="square" rtlCol="0">
            <a:spAutoFit/>
          </a:bodyPr>
          <a:lstStyle/>
          <a:p>
            <a:r>
              <a:rPr lang="en-US" sz="3600" dirty="0">
                <a:solidFill>
                  <a:schemeClr val="bg1"/>
                </a:solidFill>
                <a:latin typeface="Bahnschrift SemiBold SemiConden" panose="020B0502040204020203" pitchFamily="34" charset="0"/>
              </a:rPr>
              <a:t>weakness</a:t>
            </a:r>
            <a:endParaRPr lang="ru-RU" sz="36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
        <p:nvSpPr>
          <p:cNvPr id="15" name="TextBox 14">
            <a:extLst>
              <a:ext uri="{FF2B5EF4-FFF2-40B4-BE49-F238E27FC236}">
                <a16:creationId xmlns:a16="http://schemas.microsoft.com/office/drawing/2014/main" id="{34534511-CEA5-4632-B585-A77FCAA1ACC4}"/>
              </a:ext>
            </a:extLst>
          </p:cNvPr>
          <p:cNvSpPr txBox="1"/>
          <p:nvPr/>
        </p:nvSpPr>
        <p:spPr>
          <a:xfrm>
            <a:off x="3891944" y="5967204"/>
            <a:ext cx="2579780" cy="1138773"/>
          </a:xfrm>
          <a:prstGeom prst="rect">
            <a:avLst/>
          </a:prstGeom>
          <a:noFill/>
        </p:spPr>
        <p:txBody>
          <a:bodyPr wrap="square" rtlCol="0">
            <a:spAutoFit/>
          </a:bodyPr>
          <a:lstStyle/>
          <a:p>
            <a:r>
              <a:rPr lang="en-US" sz="3600" dirty="0">
                <a:solidFill>
                  <a:schemeClr val="bg1"/>
                </a:solidFill>
                <a:latin typeface="Bahnschrift SemiBold SemiConden" panose="020B0502040204020203" pitchFamily="34" charset="0"/>
              </a:rPr>
              <a:t>opportunities</a:t>
            </a:r>
            <a:endParaRPr lang="ru-RU" sz="36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
        <p:nvSpPr>
          <p:cNvPr id="16" name="TextBox 15">
            <a:extLst>
              <a:ext uri="{FF2B5EF4-FFF2-40B4-BE49-F238E27FC236}">
                <a16:creationId xmlns:a16="http://schemas.microsoft.com/office/drawing/2014/main" id="{91A8B16B-240A-4129-AA24-97A44B4B0B1F}"/>
              </a:ext>
            </a:extLst>
          </p:cNvPr>
          <p:cNvSpPr txBox="1"/>
          <p:nvPr/>
        </p:nvSpPr>
        <p:spPr>
          <a:xfrm>
            <a:off x="7066434" y="5967204"/>
            <a:ext cx="2579780" cy="1138773"/>
          </a:xfrm>
          <a:prstGeom prst="rect">
            <a:avLst/>
          </a:prstGeom>
          <a:noFill/>
        </p:spPr>
        <p:txBody>
          <a:bodyPr wrap="square" rtlCol="0">
            <a:spAutoFit/>
          </a:bodyPr>
          <a:lstStyle/>
          <a:p>
            <a:r>
              <a:rPr lang="en-US" sz="3600" dirty="0" err="1">
                <a:solidFill>
                  <a:schemeClr val="bg1"/>
                </a:solidFill>
                <a:latin typeface="Bahnschrift SemiBold SemiConden" panose="020B0502040204020203" pitchFamily="34" charset="0"/>
              </a:rPr>
              <a:t>treaths</a:t>
            </a:r>
            <a:endParaRPr lang="ru-RU" sz="36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1974299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-analysis</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15" name="TextBox 14">
            <a:extLst>
              <a:ext uri="{FF2B5EF4-FFF2-40B4-BE49-F238E27FC236}">
                <a16:creationId xmlns:a16="http://schemas.microsoft.com/office/drawing/2014/main" id="{E22D2695-55E6-4B01-AE1D-B0373187DEC7}"/>
              </a:ext>
            </a:extLst>
          </p:cNvPr>
          <p:cNvSpPr txBox="1"/>
          <p:nvPr/>
        </p:nvSpPr>
        <p:spPr>
          <a:xfrm>
            <a:off x="362474" y="1624030"/>
            <a:ext cx="4924338" cy="5509200"/>
          </a:xfrm>
          <a:prstGeom prst="rect">
            <a:avLst/>
          </a:prstGeom>
          <a:noFill/>
        </p:spPr>
        <p:txBody>
          <a:bodyPr wrap="square" rtlCol="0">
            <a:spAutoFit/>
          </a:bodyPr>
          <a:lstStyle/>
          <a:p>
            <a:pPr marL="457200" indent="-457200">
              <a:buFont typeface="Wingdings" panose="05000000000000000000" pitchFamily="2" charset="2"/>
              <a:buChar char="q"/>
            </a:pPr>
            <a:r>
              <a:rPr lang="en-US" sz="3200" dirty="0">
                <a:solidFill>
                  <a:schemeClr val="bg1"/>
                </a:solidFill>
                <a:latin typeface="Bahnschrift SemiBold SemiConden" panose="020B0502040204020203" pitchFamily="34" charset="0"/>
              </a:rPr>
              <a:t>Journalism </a:t>
            </a:r>
          </a:p>
          <a:p>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r>
              <a:rPr lang="en-US" sz="3200" dirty="0">
                <a:solidFill>
                  <a:schemeClr val="bg1"/>
                </a:solidFill>
                <a:latin typeface="Bahnschrift SemiBold SemiConden" panose="020B0502040204020203" pitchFamily="34" charset="0"/>
              </a:rPr>
              <a:t>Scientific search</a:t>
            </a: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r>
              <a:rPr lang="en-US" sz="3200" dirty="0">
                <a:solidFill>
                  <a:schemeClr val="bg1"/>
                </a:solidFill>
                <a:latin typeface="Bahnschrift SemiBold SemiConden" panose="020B0502040204020203" pitchFamily="34" charset="0"/>
              </a:rPr>
              <a:t>Niche analysis (mostly business, it can be used for statistic research)</a:t>
            </a: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endParaRPr lang="en-US" sz="3200" dirty="0">
              <a:solidFill>
                <a:schemeClr val="bg1"/>
              </a:solidFill>
              <a:latin typeface="Bahnschrift SemiBold SemiConden" panose="020B0502040204020203" pitchFamily="34" charset="0"/>
            </a:endParaRPr>
          </a:p>
          <a:p>
            <a:endParaRPr lang="en-US" sz="3200" dirty="0">
              <a:solidFill>
                <a:schemeClr val="bg1"/>
              </a:solidFill>
              <a:latin typeface="Bahnschrift SemiBold SemiConden" panose="020B0502040204020203" pitchFamily="34" charset="0"/>
            </a:endParaRPr>
          </a:p>
        </p:txBody>
      </p:sp>
      <p:sp>
        <p:nvSpPr>
          <p:cNvPr id="3" name="Прямоугольник 2">
            <a:extLst>
              <a:ext uri="{FF2B5EF4-FFF2-40B4-BE49-F238E27FC236}">
                <a16:creationId xmlns:a16="http://schemas.microsoft.com/office/drawing/2014/main" id="{E972CDC6-9BCC-445D-B07E-E66AF367070E}"/>
              </a:ext>
            </a:extLst>
          </p:cNvPr>
          <p:cNvSpPr/>
          <p:nvPr/>
        </p:nvSpPr>
        <p:spPr>
          <a:xfrm>
            <a:off x="5354973" y="1125012"/>
            <a:ext cx="6096000" cy="2554545"/>
          </a:xfrm>
          <a:prstGeom prst="rect">
            <a:avLst/>
          </a:prstGeom>
        </p:spPr>
        <p:txBody>
          <a:bodyPr>
            <a:spAutoFit/>
          </a:bodyPr>
          <a:lstStyle/>
          <a:p>
            <a:r>
              <a:rPr lang="ru-RU" sz="2000" dirty="0">
                <a:solidFill>
                  <a:schemeClr val="bg1"/>
                </a:solidFill>
              </a:rPr>
              <a:t>В горах Сочи очень много красивых природных объектов. Один из них назван в честь гида, который открыл его в XXXX году во время работы инструктором.</a:t>
            </a:r>
          </a:p>
          <a:p>
            <a:endParaRPr lang="ru-RU" sz="2000" dirty="0">
              <a:solidFill>
                <a:schemeClr val="bg1"/>
              </a:solidFill>
            </a:endParaRPr>
          </a:p>
          <a:p>
            <a:r>
              <a:rPr lang="ru-RU" sz="2000" dirty="0">
                <a:solidFill>
                  <a:schemeClr val="bg1"/>
                </a:solidFill>
              </a:rPr>
              <a:t>А в YYYY году возле этого объекта была установлена памятная табличка?</a:t>
            </a:r>
          </a:p>
          <a:p>
            <a:endParaRPr lang="ru-RU" sz="2000" dirty="0">
              <a:solidFill>
                <a:schemeClr val="bg1"/>
              </a:solidFill>
            </a:endParaRPr>
          </a:p>
        </p:txBody>
      </p:sp>
      <p:sp>
        <p:nvSpPr>
          <p:cNvPr id="11" name="Прямоугольник: скругленные углы 10">
            <a:extLst>
              <a:ext uri="{FF2B5EF4-FFF2-40B4-BE49-F238E27FC236}">
                <a16:creationId xmlns:a16="http://schemas.microsoft.com/office/drawing/2014/main" id="{702003D5-C2A0-49C5-9884-56E0B7C63AB1}"/>
              </a:ext>
            </a:extLst>
          </p:cNvPr>
          <p:cNvSpPr/>
          <p:nvPr/>
        </p:nvSpPr>
        <p:spPr>
          <a:xfrm>
            <a:off x="5201174" y="1027907"/>
            <a:ext cx="6096000" cy="2495470"/>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pic>
        <p:nvPicPr>
          <p:cNvPr id="7" name="Рисунок 6">
            <a:extLst>
              <a:ext uri="{FF2B5EF4-FFF2-40B4-BE49-F238E27FC236}">
                <a16:creationId xmlns:a16="http://schemas.microsoft.com/office/drawing/2014/main" id="{252E61B2-CB23-4828-86D2-15D288EA0F06}"/>
              </a:ext>
            </a:extLst>
          </p:cNvPr>
          <p:cNvPicPr>
            <a:picLocks noChangeAspect="1"/>
          </p:cNvPicPr>
          <p:nvPr/>
        </p:nvPicPr>
        <p:blipFill>
          <a:blip r:embed="rId2"/>
          <a:stretch>
            <a:fillRect/>
          </a:stretch>
        </p:blipFill>
        <p:spPr>
          <a:xfrm>
            <a:off x="8649400" y="3677731"/>
            <a:ext cx="2869734" cy="2869734"/>
          </a:xfrm>
          <a:prstGeom prst="rect">
            <a:avLst/>
          </a:prstGeom>
        </p:spPr>
      </p:pic>
      <p:sp>
        <p:nvSpPr>
          <p:cNvPr id="8" name="TextBox 7">
            <a:extLst>
              <a:ext uri="{FF2B5EF4-FFF2-40B4-BE49-F238E27FC236}">
                <a16:creationId xmlns:a16="http://schemas.microsoft.com/office/drawing/2014/main" id="{30B7AF9B-4D40-4E3A-9974-A89ABE8C32C9}"/>
              </a:ext>
            </a:extLst>
          </p:cNvPr>
          <p:cNvSpPr txBox="1"/>
          <p:nvPr/>
        </p:nvSpPr>
        <p:spPr>
          <a:xfrm>
            <a:off x="5612235" y="4228051"/>
            <a:ext cx="2516697" cy="584775"/>
          </a:xfrm>
          <a:prstGeom prst="rect">
            <a:avLst/>
          </a:prstGeom>
          <a:noFill/>
        </p:spPr>
        <p:txBody>
          <a:bodyPr wrap="square" rtlCol="0">
            <a:spAutoFit/>
          </a:bodyPr>
          <a:lstStyle/>
          <a:p>
            <a:r>
              <a:rPr lang="en-US" sz="3200" dirty="0">
                <a:solidFill>
                  <a:schemeClr val="bg1"/>
                </a:solidFill>
                <a:latin typeface="Bahnschrift Condensed" panose="020B0502040204020203" pitchFamily="34" charset="0"/>
              </a:rPr>
              <a:t>For answer-&gt;</a:t>
            </a:r>
            <a:endParaRPr lang="ru-RU" sz="3200" dirty="0">
              <a:solidFill>
                <a:schemeClr val="bg1"/>
              </a:solidFill>
              <a:latin typeface="Bahnschrift Condensed" panose="020B0502040204020203" pitchFamily="34" charset="0"/>
            </a:endParaRPr>
          </a:p>
        </p:txBody>
      </p:sp>
      <p:sp>
        <p:nvSpPr>
          <p:cNvPr id="9" name="Прямоугольник 8">
            <a:extLst>
              <a:ext uri="{FF2B5EF4-FFF2-40B4-BE49-F238E27FC236}">
                <a16:creationId xmlns:a16="http://schemas.microsoft.com/office/drawing/2014/main" id="{CD9922A3-C7EB-4B66-8805-E4653E435653}"/>
              </a:ext>
            </a:extLst>
          </p:cNvPr>
          <p:cNvSpPr/>
          <p:nvPr/>
        </p:nvSpPr>
        <p:spPr>
          <a:xfrm>
            <a:off x="2016504" y="5732988"/>
            <a:ext cx="6096000" cy="923330"/>
          </a:xfrm>
          <a:prstGeom prst="rect">
            <a:avLst/>
          </a:prstGeom>
        </p:spPr>
        <p:txBody>
          <a:bodyPr>
            <a:spAutoFit/>
          </a:bodyPr>
          <a:lstStyle/>
          <a:p>
            <a:r>
              <a:rPr lang="ru-RU" dirty="0">
                <a:solidFill>
                  <a:schemeClr val="bg1"/>
                </a:solidFill>
              </a:rPr>
              <a:t>https://docs.google.com/forms/d/e/1FAIpQLScrX3JFX3gdcM6D9rLYlQaeMmRA6MtfOhOwoqkw3jFN45bDnw/viewform?usp=sf_link</a:t>
            </a:r>
          </a:p>
        </p:txBody>
      </p:sp>
    </p:spTree>
    <p:extLst>
      <p:ext uri="{BB962C8B-B14F-4D97-AF65-F5344CB8AC3E}">
        <p14:creationId xmlns:p14="http://schemas.microsoft.com/office/powerpoint/2010/main" val="355497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1433992" y="106904"/>
            <a:ext cx="8997543"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–analysis</a:t>
            </a:r>
            <a:r>
              <a:rPr lang="ru-RU" sz="3200" dirty="0">
                <a:solidFill>
                  <a:srgbClr val="4BF339"/>
                </a:solidFill>
                <a:latin typeface="Microsoft Tai Le" panose="020B0502040204020203" pitchFamily="34" charset="0"/>
                <a:cs typeface="Microsoft Tai Le" panose="020B0502040204020203" pitchFamily="34" charset="0"/>
              </a:rPr>
              <a:t> -</a:t>
            </a:r>
            <a:r>
              <a:rPr lang="en-US" sz="3200" dirty="0">
                <a:solidFill>
                  <a:srgbClr val="4BF339"/>
                </a:solidFill>
                <a:latin typeface="Microsoft Tai Le" panose="020B0502040204020203" pitchFamily="34" charset="0"/>
                <a:cs typeface="Microsoft Tai Le" panose="020B0502040204020203" pitchFamily="34" charset="0"/>
              </a:rPr>
              <a:t>solution</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3" name="Прямоугольник 2">
            <a:extLst>
              <a:ext uri="{FF2B5EF4-FFF2-40B4-BE49-F238E27FC236}">
                <a16:creationId xmlns:a16="http://schemas.microsoft.com/office/drawing/2014/main" id="{E972CDC6-9BCC-445D-B07E-E66AF367070E}"/>
              </a:ext>
            </a:extLst>
          </p:cNvPr>
          <p:cNvSpPr/>
          <p:nvPr/>
        </p:nvSpPr>
        <p:spPr>
          <a:xfrm>
            <a:off x="511728" y="1056804"/>
            <a:ext cx="3305263" cy="3785652"/>
          </a:xfrm>
          <a:prstGeom prst="rect">
            <a:avLst/>
          </a:prstGeom>
        </p:spPr>
        <p:txBody>
          <a:bodyPr wrap="square">
            <a:spAutoFit/>
          </a:bodyPr>
          <a:lstStyle/>
          <a:p>
            <a:r>
              <a:rPr lang="ru-RU" sz="2000" dirty="0">
                <a:solidFill>
                  <a:schemeClr val="bg1"/>
                </a:solidFill>
              </a:rPr>
              <a:t>В горах Сочи очень много красивых природных объектов. Один из них назван в честь гида, который открыл его в XXXX году во время работы инструктором.</a:t>
            </a:r>
          </a:p>
          <a:p>
            <a:endParaRPr lang="ru-RU" sz="2000" dirty="0">
              <a:solidFill>
                <a:schemeClr val="bg1"/>
              </a:solidFill>
            </a:endParaRPr>
          </a:p>
          <a:p>
            <a:r>
              <a:rPr lang="ru-RU" sz="2000" dirty="0">
                <a:solidFill>
                  <a:schemeClr val="bg1"/>
                </a:solidFill>
              </a:rPr>
              <a:t>А в YYYY году возле этого объекта была установлена памятная табличка?</a:t>
            </a:r>
          </a:p>
          <a:p>
            <a:endParaRPr lang="ru-RU" sz="2000" dirty="0">
              <a:solidFill>
                <a:schemeClr val="bg1"/>
              </a:solidFill>
            </a:endParaRPr>
          </a:p>
        </p:txBody>
      </p:sp>
      <p:sp>
        <p:nvSpPr>
          <p:cNvPr id="11" name="Прямоугольник: скругленные углы 10">
            <a:extLst>
              <a:ext uri="{FF2B5EF4-FFF2-40B4-BE49-F238E27FC236}">
                <a16:creationId xmlns:a16="http://schemas.microsoft.com/office/drawing/2014/main" id="{702003D5-C2A0-49C5-9884-56E0B7C63AB1}"/>
              </a:ext>
            </a:extLst>
          </p:cNvPr>
          <p:cNvSpPr/>
          <p:nvPr/>
        </p:nvSpPr>
        <p:spPr>
          <a:xfrm>
            <a:off x="357929" y="959699"/>
            <a:ext cx="3459062" cy="3759914"/>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pic>
        <p:nvPicPr>
          <p:cNvPr id="7" name="Рисунок 6">
            <a:extLst>
              <a:ext uri="{FF2B5EF4-FFF2-40B4-BE49-F238E27FC236}">
                <a16:creationId xmlns:a16="http://schemas.microsoft.com/office/drawing/2014/main" id="{B6ACB418-1BD2-4506-B45F-E9646BC60830}"/>
              </a:ext>
            </a:extLst>
          </p:cNvPr>
          <p:cNvPicPr>
            <a:picLocks noChangeAspect="1"/>
          </p:cNvPicPr>
          <p:nvPr/>
        </p:nvPicPr>
        <p:blipFill rotWithShape="1">
          <a:blip r:embed="rId2"/>
          <a:srcRect r="34665"/>
          <a:stretch/>
        </p:blipFill>
        <p:spPr>
          <a:xfrm>
            <a:off x="3978907" y="949900"/>
            <a:ext cx="4224670" cy="2360562"/>
          </a:xfrm>
          <a:prstGeom prst="rect">
            <a:avLst/>
          </a:prstGeom>
        </p:spPr>
      </p:pic>
      <p:sp>
        <p:nvSpPr>
          <p:cNvPr id="8" name="Овал 7">
            <a:extLst>
              <a:ext uri="{FF2B5EF4-FFF2-40B4-BE49-F238E27FC236}">
                <a16:creationId xmlns:a16="http://schemas.microsoft.com/office/drawing/2014/main" id="{DD4698F9-C9B8-42D8-80BB-0627EFC7063F}"/>
              </a:ext>
            </a:extLst>
          </p:cNvPr>
          <p:cNvSpPr/>
          <p:nvPr/>
        </p:nvSpPr>
        <p:spPr>
          <a:xfrm>
            <a:off x="6249798" y="2429693"/>
            <a:ext cx="1015068" cy="299534"/>
          </a:xfrm>
          <a:prstGeom prst="ellipse">
            <a:avLst/>
          </a:prstGeom>
          <a:noFill/>
          <a:ln w="571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pic>
        <p:nvPicPr>
          <p:cNvPr id="9" name="Рисунок 8">
            <a:extLst>
              <a:ext uri="{FF2B5EF4-FFF2-40B4-BE49-F238E27FC236}">
                <a16:creationId xmlns:a16="http://schemas.microsoft.com/office/drawing/2014/main" id="{C9C4F6E3-8CF9-43D1-8BC5-0B7FA5FE9479}"/>
              </a:ext>
            </a:extLst>
          </p:cNvPr>
          <p:cNvPicPr>
            <a:picLocks noChangeAspect="1"/>
          </p:cNvPicPr>
          <p:nvPr/>
        </p:nvPicPr>
        <p:blipFill rotWithShape="1">
          <a:blip r:embed="rId3"/>
          <a:srcRect r="20046"/>
          <a:stretch/>
        </p:blipFill>
        <p:spPr>
          <a:xfrm>
            <a:off x="3978907" y="3372206"/>
            <a:ext cx="4224670" cy="2020523"/>
          </a:xfrm>
          <a:prstGeom prst="rect">
            <a:avLst/>
          </a:prstGeom>
        </p:spPr>
      </p:pic>
      <p:sp>
        <p:nvSpPr>
          <p:cNvPr id="14" name="Овал 13">
            <a:extLst>
              <a:ext uri="{FF2B5EF4-FFF2-40B4-BE49-F238E27FC236}">
                <a16:creationId xmlns:a16="http://schemas.microsoft.com/office/drawing/2014/main" id="{C5C8C120-70CB-4738-9E94-9E7618A31C50}"/>
              </a:ext>
            </a:extLst>
          </p:cNvPr>
          <p:cNvSpPr/>
          <p:nvPr/>
        </p:nvSpPr>
        <p:spPr>
          <a:xfrm>
            <a:off x="6905538" y="4931010"/>
            <a:ext cx="1015068" cy="299534"/>
          </a:xfrm>
          <a:prstGeom prst="ellipse">
            <a:avLst/>
          </a:prstGeom>
          <a:noFill/>
          <a:ln w="571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pic>
        <p:nvPicPr>
          <p:cNvPr id="10" name="Рисунок 9">
            <a:extLst>
              <a:ext uri="{FF2B5EF4-FFF2-40B4-BE49-F238E27FC236}">
                <a16:creationId xmlns:a16="http://schemas.microsoft.com/office/drawing/2014/main" id="{974E99BA-FB78-4966-A46A-8A39E406A16C}"/>
              </a:ext>
            </a:extLst>
          </p:cNvPr>
          <p:cNvPicPr>
            <a:picLocks noChangeAspect="1"/>
          </p:cNvPicPr>
          <p:nvPr/>
        </p:nvPicPr>
        <p:blipFill rotWithShape="1">
          <a:blip r:embed="rId4"/>
          <a:srcRect l="34733"/>
          <a:stretch/>
        </p:blipFill>
        <p:spPr>
          <a:xfrm>
            <a:off x="8385619" y="1901310"/>
            <a:ext cx="3294653" cy="2818303"/>
          </a:xfrm>
          <a:prstGeom prst="rect">
            <a:avLst/>
          </a:prstGeom>
        </p:spPr>
      </p:pic>
      <p:sp>
        <p:nvSpPr>
          <p:cNvPr id="17" name="Овал 16">
            <a:extLst>
              <a:ext uri="{FF2B5EF4-FFF2-40B4-BE49-F238E27FC236}">
                <a16:creationId xmlns:a16="http://schemas.microsoft.com/office/drawing/2014/main" id="{1F723C65-C816-4477-A9FD-A98C227583CA}"/>
              </a:ext>
            </a:extLst>
          </p:cNvPr>
          <p:cNvSpPr/>
          <p:nvPr/>
        </p:nvSpPr>
        <p:spPr>
          <a:xfrm>
            <a:off x="9180341" y="4124577"/>
            <a:ext cx="1015068" cy="299534"/>
          </a:xfrm>
          <a:prstGeom prst="ellipse">
            <a:avLst/>
          </a:prstGeom>
          <a:noFill/>
          <a:ln w="571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18" name="TextBox 17">
            <a:extLst>
              <a:ext uri="{FF2B5EF4-FFF2-40B4-BE49-F238E27FC236}">
                <a16:creationId xmlns:a16="http://schemas.microsoft.com/office/drawing/2014/main" id="{DF378631-8654-47DB-A32E-F651A49829A0}"/>
              </a:ext>
            </a:extLst>
          </p:cNvPr>
          <p:cNvSpPr txBox="1"/>
          <p:nvPr/>
        </p:nvSpPr>
        <p:spPr>
          <a:xfrm>
            <a:off x="511728" y="5595457"/>
            <a:ext cx="5964573"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Answer: XXXX-1967 YYYY-2011</a:t>
            </a:r>
            <a:endParaRPr lang="ru-RU" sz="2400" dirty="0">
              <a:solidFill>
                <a:schemeClr val="bg1"/>
              </a:solidFill>
              <a:latin typeface="Bahnschrift Condensed" panose="020B0502040204020203" pitchFamily="34" charset="0"/>
            </a:endParaRPr>
          </a:p>
        </p:txBody>
      </p:sp>
    </p:spTree>
    <p:extLst>
      <p:ext uri="{BB962C8B-B14F-4D97-AF65-F5344CB8AC3E}">
        <p14:creationId xmlns:p14="http://schemas.microsoft.com/office/powerpoint/2010/main" val="660948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–law -order</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15" name="TextBox 14">
            <a:extLst>
              <a:ext uri="{FF2B5EF4-FFF2-40B4-BE49-F238E27FC236}">
                <a16:creationId xmlns:a16="http://schemas.microsoft.com/office/drawing/2014/main" id="{E22D2695-55E6-4B01-AE1D-B0373187DEC7}"/>
              </a:ext>
            </a:extLst>
          </p:cNvPr>
          <p:cNvSpPr txBox="1"/>
          <p:nvPr/>
        </p:nvSpPr>
        <p:spPr>
          <a:xfrm>
            <a:off x="362474" y="1624030"/>
            <a:ext cx="4924338" cy="5016758"/>
          </a:xfrm>
          <a:prstGeom prst="rect">
            <a:avLst/>
          </a:prstGeom>
          <a:noFill/>
        </p:spPr>
        <p:txBody>
          <a:bodyPr wrap="square" rtlCol="0">
            <a:spAutoFit/>
          </a:bodyPr>
          <a:lstStyle/>
          <a:p>
            <a:pPr marL="457200" indent="-457200">
              <a:buFont typeface="Wingdings" panose="05000000000000000000" pitchFamily="2" charset="2"/>
              <a:buChar char="q"/>
            </a:pPr>
            <a:r>
              <a:rPr lang="en-US" sz="3200" dirty="0">
                <a:solidFill>
                  <a:schemeClr val="bg1"/>
                </a:solidFill>
                <a:latin typeface="Bahnschrift SemiBold SemiConden" panose="020B0502040204020203" pitchFamily="34" charset="0"/>
              </a:rPr>
              <a:t>Searching for missing people </a:t>
            </a:r>
          </a:p>
          <a:p>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r>
              <a:rPr lang="en-US" sz="3200" dirty="0">
                <a:solidFill>
                  <a:schemeClr val="bg1"/>
                </a:solidFill>
                <a:latin typeface="Bahnschrift SemiBold SemiConden" panose="020B0502040204020203" pitchFamily="34" charset="0"/>
              </a:rPr>
              <a:t>Criminalistics </a:t>
            </a: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r>
              <a:rPr lang="en-US" sz="3200" dirty="0">
                <a:solidFill>
                  <a:schemeClr val="bg1"/>
                </a:solidFill>
                <a:latin typeface="Bahnschrift SemiBold SemiConden" panose="020B0502040204020203" pitchFamily="34" charset="0"/>
              </a:rPr>
              <a:t>Anti-terrorism</a:t>
            </a: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endParaRPr lang="en-US" sz="3200" dirty="0">
              <a:solidFill>
                <a:schemeClr val="bg1"/>
              </a:solidFill>
              <a:latin typeface="Bahnschrift SemiBold SemiConden" panose="020B0502040204020203" pitchFamily="34" charset="0"/>
            </a:endParaRPr>
          </a:p>
          <a:p>
            <a:endParaRPr lang="en-US" sz="3200" dirty="0">
              <a:solidFill>
                <a:schemeClr val="bg1"/>
              </a:solidFill>
              <a:latin typeface="Bahnschrift SemiBold SemiConden" panose="020B0502040204020203" pitchFamily="34" charset="0"/>
            </a:endParaRPr>
          </a:p>
        </p:txBody>
      </p:sp>
      <p:sp>
        <p:nvSpPr>
          <p:cNvPr id="9" name="TextBox 8">
            <a:extLst>
              <a:ext uri="{FF2B5EF4-FFF2-40B4-BE49-F238E27FC236}">
                <a16:creationId xmlns:a16="http://schemas.microsoft.com/office/drawing/2014/main" id="{EB112E6A-7099-4201-B92E-F67839BAB17A}"/>
              </a:ext>
            </a:extLst>
          </p:cNvPr>
          <p:cNvSpPr txBox="1"/>
          <p:nvPr/>
        </p:nvSpPr>
        <p:spPr>
          <a:xfrm>
            <a:off x="5762538" y="1147119"/>
            <a:ext cx="4924338" cy="6247864"/>
          </a:xfrm>
          <a:prstGeom prst="rect">
            <a:avLst/>
          </a:prstGeom>
          <a:noFill/>
        </p:spPr>
        <p:txBody>
          <a:bodyPr wrap="square" rtlCol="0">
            <a:spAutoFit/>
          </a:bodyPr>
          <a:lstStyle/>
          <a:p>
            <a:r>
              <a:rPr lang="en-US" sz="2400" dirty="0">
                <a:solidFill>
                  <a:schemeClr val="bg1"/>
                </a:solidFill>
                <a:latin typeface="Bahnschrift SemiBold SemiConden" panose="020B0502040204020203" pitchFamily="34" charset="0"/>
              </a:rPr>
              <a:t>How it works?</a:t>
            </a:r>
          </a:p>
          <a:p>
            <a:endParaRPr lang="en-US" sz="2400" dirty="0">
              <a:solidFill>
                <a:schemeClr val="bg1"/>
              </a:solidFill>
              <a:latin typeface="Bahnschrift SemiBold SemiConden" panose="020B0502040204020203" pitchFamily="34" charset="0"/>
            </a:endParaRPr>
          </a:p>
          <a:p>
            <a:r>
              <a:rPr lang="en-US" sz="2400" dirty="0">
                <a:solidFill>
                  <a:schemeClr val="bg1"/>
                </a:solidFill>
                <a:latin typeface="Bahnschrift SemiBold SemiConden" panose="020B0502040204020203" pitchFamily="34" charset="0"/>
              </a:rPr>
              <a:t>Every investigation on finding people starts with a smaller info (photo, contacts, </a:t>
            </a:r>
            <a:r>
              <a:rPr lang="en-US" sz="2400" dirty="0" err="1">
                <a:solidFill>
                  <a:schemeClr val="bg1"/>
                </a:solidFill>
                <a:latin typeface="Bahnschrift SemiBold SemiConden" panose="020B0502040204020203" pitchFamily="34" charset="0"/>
              </a:rPr>
              <a:t>etc</a:t>
            </a:r>
            <a:r>
              <a:rPr lang="en-US" sz="2400" dirty="0">
                <a:solidFill>
                  <a:schemeClr val="bg1"/>
                </a:solidFill>
                <a:latin typeface="Bahnschrift SemiBold SemiConden" panose="020B0502040204020203" pitchFamily="34" charset="0"/>
              </a:rPr>
              <a:t>)</a:t>
            </a:r>
          </a:p>
          <a:p>
            <a:r>
              <a:rPr lang="en-US" sz="2400" dirty="0">
                <a:solidFill>
                  <a:schemeClr val="bg1"/>
                </a:solidFill>
                <a:latin typeface="Bahnschrift SemiBold SemiConden" panose="020B0502040204020203" pitchFamily="34" charset="0"/>
              </a:rPr>
              <a:t>OSINT specialist should find social media accounts, after that they can </a:t>
            </a:r>
            <a:r>
              <a:rPr lang="en-US" sz="2400" dirty="0" err="1">
                <a:solidFill>
                  <a:schemeClr val="bg1"/>
                </a:solidFill>
                <a:latin typeface="Bahnschrift SemiBold SemiConden" panose="020B0502040204020203" pitchFamily="34" charset="0"/>
              </a:rPr>
              <a:t>analise</a:t>
            </a:r>
            <a:r>
              <a:rPr lang="en-US" sz="2400" dirty="0">
                <a:solidFill>
                  <a:schemeClr val="bg1"/>
                </a:solidFill>
                <a:latin typeface="Bahnschrift SemiBold SemiConden" panose="020B0502040204020203" pitchFamily="34" charset="0"/>
              </a:rPr>
              <a:t> them and create an information chain including every possible location where that person was and with whom he talked recently. After that they can search person on that destinations or talk with latest people to investigate where person is</a:t>
            </a:r>
          </a:p>
          <a:p>
            <a:endParaRPr lang="en-US" sz="3200" dirty="0">
              <a:solidFill>
                <a:schemeClr val="bg1"/>
              </a:solidFill>
              <a:latin typeface="Bahnschrift SemiBold SemiConden" panose="020B0502040204020203" pitchFamily="34" charset="0"/>
            </a:endParaRPr>
          </a:p>
          <a:p>
            <a:endParaRPr lang="en-US" sz="3200"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1343895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geoint</a:t>
            </a:r>
            <a:r>
              <a:rPr lang="en-US" sz="3200" dirty="0">
                <a:solidFill>
                  <a:srgbClr val="4BF339"/>
                </a:solidFill>
                <a:latin typeface="Microsoft Tai Le" panose="020B0502040204020203" pitchFamily="34" charset="0"/>
                <a:cs typeface="Microsoft Tai Le" panose="020B0502040204020203" pitchFamily="34" charset="0"/>
              </a:rPr>
              <a:t> --help</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15" name="TextBox 14">
            <a:extLst>
              <a:ext uri="{FF2B5EF4-FFF2-40B4-BE49-F238E27FC236}">
                <a16:creationId xmlns:a16="http://schemas.microsoft.com/office/drawing/2014/main" id="{E22D2695-55E6-4B01-AE1D-B0373187DEC7}"/>
              </a:ext>
            </a:extLst>
          </p:cNvPr>
          <p:cNvSpPr txBox="1"/>
          <p:nvPr/>
        </p:nvSpPr>
        <p:spPr>
          <a:xfrm>
            <a:off x="421197" y="1090255"/>
            <a:ext cx="4924338" cy="4524315"/>
          </a:xfrm>
          <a:prstGeom prst="rect">
            <a:avLst/>
          </a:prstGeom>
          <a:noFill/>
        </p:spPr>
        <p:txBody>
          <a:bodyPr wrap="square" rtlCol="0">
            <a:spAutoFit/>
          </a:bodyPr>
          <a:lstStyle/>
          <a:p>
            <a:r>
              <a:rPr lang="en-US" sz="3200" dirty="0">
                <a:solidFill>
                  <a:schemeClr val="bg1"/>
                </a:solidFill>
                <a:latin typeface="Bahnschrift SemiBold SemiConden" panose="020B0502040204020203" pitchFamily="34" charset="0"/>
              </a:rPr>
              <a:t>What is GEOINT?</a:t>
            </a:r>
          </a:p>
          <a:p>
            <a:endParaRPr lang="en-US" sz="3200" dirty="0">
              <a:solidFill>
                <a:schemeClr val="bg1"/>
              </a:solidFill>
              <a:latin typeface="Bahnschrift SemiBold SemiConden" panose="020B0502040204020203" pitchFamily="34" charset="0"/>
            </a:endParaRPr>
          </a:p>
          <a:p>
            <a:r>
              <a:rPr lang="en-US" sz="2400" dirty="0">
                <a:solidFill>
                  <a:schemeClr val="bg1"/>
                </a:solidFill>
                <a:latin typeface="Bahnschrift SemiBold SemiConden" panose="020B0502040204020203" pitchFamily="34" charset="0"/>
              </a:rPr>
              <a:t>GEOINT is one of the OSINT disciplines that focuses on finding destination coordinates by using photo or video materials</a:t>
            </a: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endParaRPr lang="en-US" sz="3200" dirty="0">
              <a:solidFill>
                <a:schemeClr val="bg1"/>
              </a:solidFill>
              <a:latin typeface="Bahnschrift SemiBold SemiConden" panose="020B0502040204020203" pitchFamily="34" charset="0"/>
            </a:endParaRPr>
          </a:p>
          <a:p>
            <a:endParaRPr lang="en-US" sz="3200" dirty="0">
              <a:solidFill>
                <a:schemeClr val="bg1"/>
              </a:solidFill>
              <a:latin typeface="Bahnschrift SemiBold SemiConden" panose="020B0502040204020203" pitchFamily="34" charset="0"/>
            </a:endParaRPr>
          </a:p>
        </p:txBody>
      </p:sp>
      <p:sp>
        <p:nvSpPr>
          <p:cNvPr id="8" name="TextBox 7">
            <a:extLst>
              <a:ext uri="{FF2B5EF4-FFF2-40B4-BE49-F238E27FC236}">
                <a16:creationId xmlns:a16="http://schemas.microsoft.com/office/drawing/2014/main" id="{4EDCF813-0A3E-4B31-A4E6-7801DD99F90C}"/>
              </a:ext>
            </a:extLst>
          </p:cNvPr>
          <p:cNvSpPr txBox="1"/>
          <p:nvPr/>
        </p:nvSpPr>
        <p:spPr>
          <a:xfrm>
            <a:off x="5771490" y="1027906"/>
            <a:ext cx="4924338" cy="6278642"/>
          </a:xfrm>
          <a:prstGeom prst="rect">
            <a:avLst/>
          </a:prstGeom>
          <a:noFill/>
        </p:spPr>
        <p:txBody>
          <a:bodyPr wrap="square" rtlCol="0">
            <a:spAutoFit/>
          </a:bodyPr>
          <a:lstStyle/>
          <a:p>
            <a:r>
              <a:rPr lang="en-US" sz="3200" dirty="0">
                <a:solidFill>
                  <a:schemeClr val="bg1"/>
                </a:solidFill>
                <a:latin typeface="Bahnschrift SemiBold SemiConden" panose="020B0502040204020203" pitchFamily="34" charset="0"/>
              </a:rPr>
              <a:t>How does it work?</a:t>
            </a:r>
          </a:p>
          <a:p>
            <a:endParaRPr lang="en-US" sz="3200" dirty="0">
              <a:solidFill>
                <a:schemeClr val="bg1"/>
              </a:solidFill>
              <a:latin typeface="Bahnschrift SemiBold SemiConden" panose="020B0502040204020203" pitchFamily="34" charset="0"/>
            </a:endParaRPr>
          </a:p>
          <a:p>
            <a:pPr marL="457200" indent="-457200">
              <a:buFont typeface="+mj-lt"/>
              <a:buAutoNum type="arabicPeriod"/>
            </a:pPr>
            <a:r>
              <a:rPr lang="en-US" sz="2400" dirty="0">
                <a:solidFill>
                  <a:schemeClr val="bg1"/>
                </a:solidFill>
                <a:latin typeface="Bahnschrift SemiBold SemiConden" panose="020B0502040204020203" pitchFamily="34" charset="0"/>
              </a:rPr>
              <a:t>Every GEOINT investigation starts with a finding points of interest on material</a:t>
            </a:r>
          </a:p>
          <a:p>
            <a:pPr marL="457200" indent="-457200">
              <a:buFont typeface="+mj-lt"/>
              <a:buAutoNum type="arabicPeriod"/>
            </a:pPr>
            <a:r>
              <a:rPr lang="en-US" sz="2400" dirty="0">
                <a:solidFill>
                  <a:schemeClr val="bg1"/>
                </a:solidFill>
                <a:latin typeface="Bahnschrift SemiBold SemiConden" panose="020B0502040204020203" pitchFamily="34" charset="0"/>
              </a:rPr>
              <a:t>Then we need to lens them (search for similar photos by google lens)</a:t>
            </a:r>
          </a:p>
          <a:p>
            <a:pPr marL="457200" indent="-457200">
              <a:buFont typeface="+mj-lt"/>
              <a:buAutoNum type="arabicPeriod"/>
            </a:pPr>
            <a:r>
              <a:rPr lang="en-US" sz="2400" dirty="0">
                <a:solidFill>
                  <a:schemeClr val="bg1"/>
                </a:solidFill>
                <a:latin typeface="Bahnschrift SemiBold SemiConden" panose="020B0502040204020203" pitchFamily="34" charset="0"/>
              </a:rPr>
              <a:t>By principle of circle reduction we can recognize destination approximately to 10 meters</a:t>
            </a:r>
          </a:p>
          <a:p>
            <a:pPr marL="457200" indent="-457200">
              <a:buFont typeface="+mj-lt"/>
              <a:buAutoNum type="arabicPeriod"/>
            </a:pPr>
            <a:endParaRPr lang="en-US"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endParaRPr lang="en-US" sz="3200" dirty="0">
              <a:solidFill>
                <a:schemeClr val="bg1"/>
              </a:solidFill>
              <a:latin typeface="Bahnschrift SemiBold SemiConden" panose="020B0502040204020203" pitchFamily="34" charset="0"/>
            </a:endParaRPr>
          </a:p>
          <a:p>
            <a:endParaRPr lang="en-US" sz="3200"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81740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ABE3EDF-CB75-43F5-A7E2-7EBEF637B5F8}"/>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58A95012-BC02-4E4E-B0F6-B8F6750AABF1}"/>
              </a:ext>
            </a:extLst>
          </p:cNvPr>
          <p:cNvSpPr>
            <a:spLocks noGrp="1"/>
          </p:cNvSpPr>
          <p:nvPr>
            <p:ph idx="1"/>
          </p:nvPr>
        </p:nvSpPr>
        <p:spPr/>
        <p:txBody>
          <a:bodyPr/>
          <a:lstStyle/>
          <a:p>
            <a:endParaRPr lang="ru-RU"/>
          </a:p>
        </p:txBody>
      </p:sp>
      <p:sp>
        <p:nvSpPr>
          <p:cNvPr id="4" name="Прямоугольник 3">
            <a:extLst>
              <a:ext uri="{FF2B5EF4-FFF2-40B4-BE49-F238E27FC236}">
                <a16:creationId xmlns:a16="http://schemas.microsoft.com/office/drawing/2014/main" id="{61EE8BB6-6238-4219-BECE-659B149A3E94}"/>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5" name="Рисунок 4">
            <a:extLst>
              <a:ext uri="{FF2B5EF4-FFF2-40B4-BE49-F238E27FC236}">
                <a16:creationId xmlns:a16="http://schemas.microsoft.com/office/drawing/2014/main" id="{56BEB842-25E1-45C6-B5CB-22162B294839}"/>
              </a:ext>
            </a:extLst>
          </p:cNvPr>
          <p:cNvPicPr>
            <a:picLocks noChangeAspect="1"/>
          </p:cNvPicPr>
          <p:nvPr/>
        </p:nvPicPr>
        <p:blipFill>
          <a:blip r:embed="rId2"/>
          <a:stretch>
            <a:fillRect/>
          </a:stretch>
        </p:blipFill>
        <p:spPr>
          <a:xfrm>
            <a:off x="0" y="516127"/>
            <a:ext cx="5053414" cy="5053414"/>
          </a:xfrm>
          <a:prstGeom prst="rect">
            <a:avLst/>
          </a:prstGeom>
        </p:spPr>
      </p:pic>
      <p:sp>
        <p:nvSpPr>
          <p:cNvPr id="6" name="TextBox 5">
            <a:extLst>
              <a:ext uri="{FF2B5EF4-FFF2-40B4-BE49-F238E27FC236}">
                <a16:creationId xmlns:a16="http://schemas.microsoft.com/office/drawing/2014/main" id="{12310B21-82A7-456A-AFBD-F9DAB9F95E67}"/>
              </a:ext>
            </a:extLst>
          </p:cNvPr>
          <p:cNvSpPr txBox="1"/>
          <p:nvPr/>
        </p:nvSpPr>
        <p:spPr>
          <a:xfrm>
            <a:off x="5301016" y="1132245"/>
            <a:ext cx="5805181" cy="1200329"/>
          </a:xfrm>
          <a:prstGeom prst="rect">
            <a:avLst/>
          </a:prstGeom>
          <a:noFill/>
        </p:spPr>
        <p:txBody>
          <a:bodyPr wrap="square" rtlCol="0">
            <a:spAutoFit/>
          </a:bodyPr>
          <a:lstStyle/>
          <a:p>
            <a:r>
              <a:rPr lang="en-US" sz="3600" dirty="0">
                <a:solidFill>
                  <a:schemeClr val="bg1"/>
                </a:solidFill>
                <a:latin typeface="Bahnschrift SemiBold SemiConden" panose="020B0502040204020203" pitchFamily="34" charset="0"/>
              </a:rPr>
              <a:t>The first OSINT community in Uzbekistan</a:t>
            </a:r>
            <a:endParaRPr lang="ru-RU" sz="3600" dirty="0">
              <a:solidFill>
                <a:schemeClr val="bg1"/>
              </a:solidFill>
              <a:latin typeface="Bahnschrift SemiBold SemiConden" panose="020B0502040204020203" pitchFamily="34" charset="0"/>
            </a:endParaRPr>
          </a:p>
        </p:txBody>
      </p:sp>
      <p:sp>
        <p:nvSpPr>
          <p:cNvPr id="7" name="TextBox 6">
            <a:extLst>
              <a:ext uri="{FF2B5EF4-FFF2-40B4-BE49-F238E27FC236}">
                <a16:creationId xmlns:a16="http://schemas.microsoft.com/office/drawing/2014/main" id="{EE193E6A-6AB5-41B1-A358-1444F1CDB4EF}"/>
              </a:ext>
            </a:extLst>
          </p:cNvPr>
          <p:cNvSpPr txBox="1"/>
          <p:nvPr/>
        </p:nvSpPr>
        <p:spPr>
          <a:xfrm>
            <a:off x="5301016" y="2622282"/>
            <a:ext cx="5072860" cy="3293209"/>
          </a:xfrm>
          <a:prstGeom prst="rect">
            <a:avLst/>
          </a:prstGeom>
          <a:noFill/>
        </p:spPr>
        <p:txBody>
          <a:bodyPr wrap="square" rtlCol="0">
            <a:spAutoFit/>
          </a:bodyPr>
          <a:lstStyle/>
          <a:p>
            <a:r>
              <a:rPr lang="en-US" sz="3200" dirty="0">
                <a:solidFill>
                  <a:schemeClr val="bg1"/>
                </a:solidFill>
                <a:latin typeface="Bahnschrift SemiBold SemiConden" panose="020B0502040204020203" pitchFamily="34" charset="0"/>
              </a:rPr>
              <a:t>Our main goals:</a:t>
            </a:r>
          </a:p>
          <a:p>
            <a:endParaRPr lang="en-US" sz="2000" dirty="0">
              <a:solidFill>
                <a:schemeClr val="bg1"/>
              </a:solidFill>
              <a:latin typeface="Bahnschrift SemiBold SemiConden" panose="020B0502040204020203" pitchFamily="34" charset="0"/>
            </a:endParaRPr>
          </a:p>
          <a:p>
            <a:pPr marL="285750" indent="-285750">
              <a:buFont typeface="Wingdings" panose="05000000000000000000" pitchFamily="2" charset="2"/>
              <a:buChar char="q"/>
            </a:pPr>
            <a:r>
              <a:rPr lang="en-US" sz="2400" dirty="0">
                <a:solidFill>
                  <a:schemeClr val="bg1"/>
                </a:solidFill>
              </a:rPr>
              <a:t>Promoting intelligence discipline</a:t>
            </a:r>
          </a:p>
          <a:p>
            <a:pPr marL="285750" indent="-285750">
              <a:buFont typeface="Wingdings" panose="05000000000000000000" pitchFamily="2" charset="2"/>
              <a:buChar char="q"/>
            </a:pPr>
            <a:endParaRPr lang="en-US" dirty="0">
              <a:solidFill>
                <a:schemeClr val="bg1"/>
              </a:solidFill>
            </a:endParaRPr>
          </a:p>
          <a:p>
            <a:pPr marL="285750" indent="-285750">
              <a:buFont typeface="Wingdings" panose="05000000000000000000" pitchFamily="2" charset="2"/>
              <a:buChar char="q"/>
            </a:pPr>
            <a:r>
              <a:rPr lang="en-US" sz="2400" dirty="0">
                <a:solidFill>
                  <a:schemeClr val="bg1"/>
                </a:solidFill>
              </a:rPr>
              <a:t>Unleashing the potential of OSINT for Uzbekistan and the Uzbek market</a:t>
            </a:r>
          </a:p>
          <a:p>
            <a:pPr marL="285750" indent="-285750">
              <a:buFont typeface="Wingdings" panose="05000000000000000000" pitchFamily="2" charset="2"/>
              <a:buChar char="q"/>
            </a:pPr>
            <a:endParaRPr lang="en-US" dirty="0">
              <a:solidFill>
                <a:schemeClr val="bg1"/>
              </a:solidFill>
            </a:endParaRPr>
          </a:p>
          <a:p>
            <a:pPr marL="285750" indent="-285750">
              <a:buFont typeface="Wingdings" panose="05000000000000000000" pitchFamily="2" charset="2"/>
              <a:buChar char="q"/>
            </a:pPr>
            <a:r>
              <a:rPr lang="en-US" sz="2400" dirty="0">
                <a:solidFill>
                  <a:schemeClr val="bg1"/>
                </a:solidFill>
              </a:rPr>
              <a:t>Development of counter-OSINT methods</a:t>
            </a:r>
            <a:endParaRPr lang="ru-RU" sz="2400" dirty="0">
              <a:solidFill>
                <a:schemeClr val="bg1"/>
              </a:solidFill>
            </a:endParaRPr>
          </a:p>
        </p:txBody>
      </p:sp>
      <p:cxnSp>
        <p:nvCxnSpPr>
          <p:cNvPr id="9" name="Прямая соединительная линия 8">
            <a:extLst>
              <a:ext uri="{FF2B5EF4-FFF2-40B4-BE49-F238E27FC236}">
                <a16:creationId xmlns:a16="http://schemas.microsoft.com/office/drawing/2014/main" id="{B21C86BD-41E1-45C4-B8D7-C199F49F5636}"/>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7F30CD0-F7BD-43CB-A933-87CEE878E387}"/>
              </a:ext>
            </a:extLst>
          </p:cNvPr>
          <p:cNvSpPr txBox="1"/>
          <p:nvPr/>
        </p:nvSpPr>
        <p:spPr>
          <a:xfrm>
            <a:off x="2692866" y="182345"/>
            <a:ext cx="5721292"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whoami</a:t>
            </a:r>
            <a:endParaRPr lang="ru-RU" sz="3200" dirty="0">
              <a:solidFill>
                <a:srgbClr val="4BF339"/>
              </a:solidFill>
              <a:latin typeface="Cascadia Mono" panose="020B0609020000020004" pitchFamily="49" charset="0"/>
              <a:cs typeface="Microsoft Tai Le" panose="020B0502040204020203" pitchFamily="34" charset="0"/>
            </a:endParaRPr>
          </a:p>
        </p:txBody>
      </p:sp>
    </p:spTree>
    <p:extLst>
      <p:ext uri="{BB962C8B-B14F-4D97-AF65-F5344CB8AC3E}">
        <p14:creationId xmlns:p14="http://schemas.microsoft.com/office/powerpoint/2010/main" val="3680109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geoint</a:t>
            </a:r>
            <a:r>
              <a:rPr lang="en-US" sz="3200" dirty="0">
                <a:solidFill>
                  <a:srgbClr val="4BF339"/>
                </a:solidFill>
                <a:latin typeface="Microsoft Tai Le" panose="020B0502040204020203" pitchFamily="34" charset="0"/>
                <a:cs typeface="Microsoft Tai Le" panose="020B0502040204020203" pitchFamily="34" charset="0"/>
              </a:rPr>
              <a:t> -example</a:t>
            </a:r>
            <a:endParaRPr lang="ru-RU" sz="3200" dirty="0">
              <a:solidFill>
                <a:srgbClr val="4BF339"/>
              </a:solidFill>
              <a:latin typeface="Cascadia Mono" panose="020B0609020000020004" pitchFamily="49" charset="0"/>
              <a:cs typeface="Microsoft Tai Le" panose="020B0502040204020203" pitchFamily="34" charset="0"/>
            </a:endParaRPr>
          </a:p>
        </p:txBody>
      </p:sp>
      <p:pic>
        <p:nvPicPr>
          <p:cNvPr id="3" name="Рисунок 2">
            <a:extLst>
              <a:ext uri="{FF2B5EF4-FFF2-40B4-BE49-F238E27FC236}">
                <a16:creationId xmlns:a16="http://schemas.microsoft.com/office/drawing/2014/main" id="{C926D877-2736-4C89-A965-B04EA2AFE982}"/>
              </a:ext>
            </a:extLst>
          </p:cNvPr>
          <p:cNvPicPr>
            <a:picLocks noChangeAspect="1"/>
          </p:cNvPicPr>
          <p:nvPr/>
        </p:nvPicPr>
        <p:blipFill>
          <a:blip r:embed="rId2"/>
          <a:stretch>
            <a:fillRect/>
          </a:stretch>
        </p:blipFill>
        <p:spPr>
          <a:xfrm>
            <a:off x="511728" y="1027906"/>
            <a:ext cx="3061108" cy="4081477"/>
          </a:xfrm>
          <a:prstGeom prst="rect">
            <a:avLst/>
          </a:prstGeom>
        </p:spPr>
      </p:pic>
      <p:sp>
        <p:nvSpPr>
          <p:cNvPr id="7" name="TextBox 6">
            <a:extLst>
              <a:ext uri="{FF2B5EF4-FFF2-40B4-BE49-F238E27FC236}">
                <a16:creationId xmlns:a16="http://schemas.microsoft.com/office/drawing/2014/main" id="{BDD3FE41-692B-4DA6-A44D-8DF2F5360C08}"/>
              </a:ext>
            </a:extLst>
          </p:cNvPr>
          <p:cNvSpPr txBox="1"/>
          <p:nvPr/>
        </p:nvSpPr>
        <p:spPr>
          <a:xfrm>
            <a:off x="511728" y="5293453"/>
            <a:ext cx="3842158"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Find the coordinates of that photo</a:t>
            </a:r>
            <a:endParaRPr lang="ru-RU" sz="2400" dirty="0">
              <a:solidFill>
                <a:schemeClr val="bg1"/>
              </a:solidFill>
              <a:latin typeface="Bahnschrift Condensed" panose="020B0502040204020203" pitchFamily="34" charset="0"/>
            </a:endParaRPr>
          </a:p>
        </p:txBody>
      </p:sp>
      <p:sp>
        <p:nvSpPr>
          <p:cNvPr id="9" name="Овал 8">
            <a:extLst>
              <a:ext uri="{FF2B5EF4-FFF2-40B4-BE49-F238E27FC236}">
                <a16:creationId xmlns:a16="http://schemas.microsoft.com/office/drawing/2014/main" id="{E3082E9B-0394-4BAE-8001-EDFF621BEE8F}"/>
              </a:ext>
            </a:extLst>
          </p:cNvPr>
          <p:cNvSpPr/>
          <p:nvPr/>
        </p:nvSpPr>
        <p:spPr>
          <a:xfrm>
            <a:off x="1937857" y="3045204"/>
            <a:ext cx="1132514" cy="1065402"/>
          </a:xfrm>
          <a:prstGeom prst="ellipse">
            <a:avLst/>
          </a:prstGeom>
          <a:noFill/>
          <a:ln w="762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pic>
        <p:nvPicPr>
          <p:cNvPr id="10" name="Рисунок 9">
            <a:extLst>
              <a:ext uri="{FF2B5EF4-FFF2-40B4-BE49-F238E27FC236}">
                <a16:creationId xmlns:a16="http://schemas.microsoft.com/office/drawing/2014/main" id="{C1DBDB02-D398-43DD-ACCB-80BA6892F6C3}"/>
              </a:ext>
            </a:extLst>
          </p:cNvPr>
          <p:cNvPicPr>
            <a:picLocks noChangeAspect="1"/>
          </p:cNvPicPr>
          <p:nvPr/>
        </p:nvPicPr>
        <p:blipFill>
          <a:blip r:embed="rId3"/>
          <a:stretch>
            <a:fillRect/>
          </a:stretch>
        </p:blipFill>
        <p:spPr>
          <a:xfrm>
            <a:off x="4279481" y="1005841"/>
            <a:ext cx="3546349" cy="2692357"/>
          </a:xfrm>
          <a:prstGeom prst="rect">
            <a:avLst/>
          </a:prstGeom>
        </p:spPr>
      </p:pic>
      <p:cxnSp>
        <p:nvCxnSpPr>
          <p:cNvPr id="12" name="Прямая со стрелкой 11">
            <a:extLst>
              <a:ext uri="{FF2B5EF4-FFF2-40B4-BE49-F238E27FC236}">
                <a16:creationId xmlns:a16="http://schemas.microsoft.com/office/drawing/2014/main" id="{CB4A5432-63F8-4C47-9C1D-74FE6599263C}"/>
              </a:ext>
            </a:extLst>
          </p:cNvPr>
          <p:cNvCxnSpPr>
            <a:stCxn id="10" idx="1"/>
            <a:endCxn id="9" idx="7"/>
          </p:cNvCxnSpPr>
          <p:nvPr/>
        </p:nvCxnSpPr>
        <p:spPr>
          <a:xfrm flipH="1">
            <a:off x="2904518" y="2352020"/>
            <a:ext cx="1374963" cy="84920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3" name="Рисунок 12">
            <a:extLst>
              <a:ext uri="{FF2B5EF4-FFF2-40B4-BE49-F238E27FC236}">
                <a16:creationId xmlns:a16="http://schemas.microsoft.com/office/drawing/2014/main" id="{A1FF1594-5831-4973-B2B4-6F0E5DCA72E0}"/>
              </a:ext>
            </a:extLst>
          </p:cNvPr>
          <p:cNvPicPr>
            <a:picLocks noChangeAspect="1"/>
          </p:cNvPicPr>
          <p:nvPr/>
        </p:nvPicPr>
        <p:blipFill>
          <a:blip r:embed="rId4"/>
          <a:stretch>
            <a:fillRect/>
          </a:stretch>
        </p:blipFill>
        <p:spPr>
          <a:xfrm>
            <a:off x="4538444" y="3968759"/>
            <a:ext cx="5142451" cy="2595331"/>
          </a:xfrm>
          <a:prstGeom prst="rect">
            <a:avLst/>
          </a:prstGeom>
        </p:spPr>
      </p:pic>
      <p:sp>
        <p:nvSpPr>
          <p:cNvPr id="16" name="Овал 15">
            <a:extLst>
              <a:ext uri="{FF2B5EF4-FFF2-40B4-BE49-F238E27FC236}">
                <a16:creationId xmlns:a16="http://schemas.microsoft.com/office/drawing/2014/main" id="{F7EFEA16-901D-433F-8D24-53821BEF773C}"/>
              </a:ext>
            </a:extLst>
          </p:cNvPr>
          <p:cNvSpPr/>
          <p:nvPr/>
        </p:nvSpPr>
        <p:spPr>
          <a:xfrm>
            <a:off x="8714234" y="4890576"/>
            <a:ext cx="1132514" cy="1065402"/>
          </a:xfrm>
          <a:prstGeom prst="ellipse">
            <a:avLst/>
          </a:prstGeom>
          <a:noFill/>
          <a:ln w="762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cxnSp>
        <p:nvCxnSpPr>
          <p:cNvPr id="17" name="Прямая со стрелкой 16">
            <a:extLst>
              <a:ext uri="{FF2B5EF4-FFF2-40B4-BE49-F238E27FC236}">
                <a16:creationId xmlns:a16="http://schemas.microsoft.com/office/drawing/2014/main" id="{775588C5-2F6B-4DBF-99E9-52BB62EB809E}"/>
              </a:ext>
            </a:extLst>
          </p:cNvPr>
          <p:cNvCxnSpPr>
            <a:cxnSpLocks/>
            <a:endCxn id="16" idx="7"/>
          </p:cNvCxnSpPr>
          <p:nvPr/>
        </p:nvCxnSpPr>
        <p:spPr>
          <a:xfrm flipH="1">
            <a:off x="9680895" y="3540154"/>
            <a:ext cx="82362" cy="150644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8" name="Рисунок 17">
            <a:extLst>
              <a:ext uri="{FF2B5EF4-FFF2-40B4-BE49-F238E27FC236}">
                <a16:creationId xmlns:a16="http://schemas.microsoft.com/office/drawing/2014/main" id="{A3B46718-52EF-4C35-B8BC-BAE2BC661EE7}"/>
              </a:ext>
            </a:extLst>
          </p:cNvPr>
          <p:cNvPicPr>
            <a:picLocks noChangeAspect="1"/>
          </p:cNvPicPr>
          <p:nvPr/>
        </p:nvPicPr>
        <p:blipFill>
          <a:blip r:embed="rId5"/>
          <a:stretch>
            <a:fillRect/>
          </a:stretch>
        </p:blipFill>
        <p:spPr>
          <a:xfrm>
            <a:off x="8375611" y="1361590"/>
            <a:ext cx="3304661" cy="2197616"/>
          </a:xfrm>
          <a:prstGeom prst="rect">
            <a:avLst/>
          </a:prstGeom>
        </p:spPr>
      </p:pic>
    </p:spTree>
    <p:extLst>
      <p:ext uri="{BB962C8B-B14F-4D97-AF65-F5344CB8AC3E}">
        <p14:creationId xmlns:p14="http://schemas.microsoft.com/office/powerpoint/2010/main" val="3434887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geoint</a:t>
            </a:r>
            <a:r>
              <a:rPr lang="en-US" sz="3200" dirty="0">
                <a:solidFill>
                  <a:srgbClr val="4BF339"/>
                </a:solidFill>
                <a:latin typeface="Microsoft Tai Le" panose="020B0502040204020203" pitchFamily="34" charset="0"/>
                <a:cs typeface="Microsoft Tai Le" panose="020B0502040204020203" pitchFamily="34" charset="0"/>
              </a:rPr>
              <a:t> example</a:t>
            </a:r>
            <a:endParaRPr lang="ru-RU" sz="3200" dirty="0">
              <a:solidFill>
                <a:srgbClr val="4BF339"/>
              </a:solidFill>
              <a:latin typeface="Cascadia Mono" panose="020B0609020000020004" pitchFamily="49" charset="0"/>
              <a:cs typeface="Microsoft Tai Le" panose="020B0502040204020203" pitchFamily="34" charset="0"/>
            </a:endParaRPr>
          </a:p>
        </p:txBody>
      </p:sp>
      <p:pic>
        <p:nvPicPr>
          <p:cNvPr id="3" name="Рисунок 2">
            <a:extLst>
              <a:ext uri="{FF2B5EF4-FFF2-40B4-BE49-F238E27FC236}">
                <a16:creationId xmlns:a16="http://schemas.microsoft.com/office/drawing/2014/main" id="{6F79A838-CC01-4A9C-A09E-69ED10799BCB}"/>
              </a:ext>
            </a:extLst>
          </p:cNvPr>
          <p:cNvPicPr>
            <a:picLocks noChangeAspect="1"/>
          </p:cNvPicPr>
          <p:nvPr/>
        </p:nvPicPr>
        <p:blipFill>
          <a:blip r:embed="rId2"/>
          <a:stretch>
            <a:fillRect/>
          </a:stretch>
        </p:blipFill>
        <p:spPr>
          <a:xfrm>
            <a:off x="260502" y="1056597"/>
            <a:ext cx="5830740" cy="2783076"/>
          </a:xfrm>
          <a:prstGeom prst="rect">
            <a:avLst/>
          </a:prstGeom>
        </p:spPr>
      </p:pic>
      <p:sp>
        <p:nvSpPr>
          <p:cNvPr id="7" name="Овал 6">
            <a:extLst>
              <a:ext uri="{FF2B5EF4-FFF2-40B4-BE49-F238E27FC236}">
                <a16:creationId xmlns:a16="http://schemas.microsoft.com/office/drawing/2014/main" id="{7219C39A-48C0-463C-ABEE-4D146C9E5696}"/>
              </a:ext>
            </a:extLst>
          </p:cNvPr>
          <p:cNvSpPr/>
          <p:nvPr/>
        </p:nvSpPr>
        <p:spPr>
          <a:xfrm>
            <a:off x="662730" y="3229761"/>
            <a:ext cx="1442907" cy="268448"/>
          </a:xfrm>
          <a:prstGeom prst="ellipse">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pic>
        <p:nvPicPr>
          <p:cNvPr id="8" name="Рисунок 7">
            <a:extLst>
              <a:ext uri="{FF2B5EF4-FFF2-40B4-BE49-F238E27FC236}">
                <a16:creationId xmlns:a16="http://schemas.microsoft.com/office/drawing/2014/main" id="{E2711151-0C97-4386-853A-4E82470B902D}"/>
              </a:ext>
            </a:extLst>
          </p:cNvPr>
          <p:cNvPicPr>
            <a:picLocks noChangeAspect="1"/>
          </p:cNvPicPr>
          <p:nvPr/>
        </p:nvPicPr>
        <p:blipFill>
          <a:blip r:embed="rId3"/>
          <a:stretch>
            <a:fillRect/>
          </a:stretch>
        </p:blipFill>
        <p:spPr>
          <a:xfrm>
            <a:off x="6417714" y="1056597"/>
            <a:ext cx="4665601" cy="2861622"/>
          </a:xfrm>
          <a:prstGeom prst="rect">
            <a:avLst/>
          </a:prstGeom>
        </p:spPr>
      </p:pic>
      <p:pic>
        <p:nvPicPr>
          <p:cNvPr id="10" name="Рисунок 9">
            <a:extLst>
              <a:ext uri="{FF2B5EF4-FFF2-40B4-BE49-F238E27FC236}">
                <a16:creationId xmlns:a16="http://schemas.microsoft.com/office/drawing/2014/main" id="{0670D09C-70FD-4DE7-A13A-3CA631A98E85}"/>
              </a:ext>
            </a:extLst>
          </p:cNvPr>
          <p:cNvPicPr>
            <a:picLocks noChangeAspect="1"/>
          </p:cNvPicPr>
          <p:nvPr/>
        </p:nvPicPr>
        <p:blipFill>
          <a:blip r:embed="rId4"/>
          <a:stretch>
            <a:fillRect/>
          </a:stretch>
        </p:blipFill>
        <p:spPr>
          <a:xfrm>
            <a:off x="260502" y="3918025"/>
            <a:ext cx="3909319" cy="2861622"/>
          </a:xfrm>
          <a:prstGeom prst="rect">
            <a:avLst/>
          </a:prstGeom>
        </p:spPr>
      </p:pic>
      <p:pic>
        <p:nvPicPr>
          <p:cNvPr id="11" name="Рисунок 10">
            <a:extLst>
              <a:ext uri="{FF2B5EF4-FFF2-40B4-BE49-F238E27FC236}">
                <a16:creationId xmlns:a16="http://schemas.microsoft.com/office/drawing/2014/main" id="{63E017CD-D1E6-4846-94A9-97A87AD22DD2}"/>
              </a:ext>
            </a:extLst>
          </p:cNvPr>
          <p:cNvPicPr>
            <a:picLocks noChangeAspect="1"/>
          </p:cNvPicPr>
          <p:nvPr/>
        </p:nvPicPr>
        <p:blipFill>
          <a:blip r:embed="rId5"/>
          <a:stretch>
            <a:fillRect/>
          </a:stretch>
        </p:blipFill>
        <p:spPr>
          <a:xfrm>
            <a:off x="4313495" y="3970219"/>
            <a:ext cx="3865036" cy="2783076"/>
          </a:xfrm>
          <a:prstGeom prst="rect">
            <a:avLst/>
          </a:prstGeom>
        </p:spPr>
      </p:pic>
      <p:sp>
        <p:nvSpPr>
          <p:cNvPr id="12" name="TextBox 11">
            <a:extLst>
              <a:ext uri="{FF2B5EF4-FFF2-40B4-BE49-F238E27FC236}">
                <a16:creationId xmlns:a16="http://schemas.microsoft.com/office/drawing/2014/main" id="{64C6801E-AB2C-41BD-906B-C090A37179BC}"/>
              </a:ext>
            </a:extLst>
          </p:cNvPr>
          <p:cNvSpPr txBox="1"/>
          <p:nvPr/>
        </p:nvSpPr>
        <p:spPr>
          <a:xfrm>
            <a:off x="8534400" y="4297680"/>
            <a:ext cx="2641600" cy="954107"/>
          </a:xfrm>
          <a:prstGeom prst="rect">
            <a:avLst/>
          </a:prstGeom>
          <a:noFill/>
        </p:spPr>
        <p:txBody>
          <a:bodyPr wrap="square" rtlCol="0">
            <a:spAutoFit/>
          </a:bodyPr>
          <a:lstStyle/>
          <a:p>
            <a:r>
              <a:rPr lang="en-US" sz="2800" dirty="0">
                <a:solidFill>
                  <a:schemeClr val="bg1"/>
                </a:solidFill>
                <a:latin typeface="Bahnschrift Condensed" panose="020B0502040204020203" pitchFamily="34" charset="0"/>
              </a:rPr>
              <a:t>Answer: 46°13'14.2"N 24°47'40.1"E</a:t>
            </a:r>
            <a:endParaRPr lang="ru-RU" sz="2800" dirty="0">
              <a:solidFill>
                <a:schemeClr val="bg1"/>
              </a:solidFill>
              <a:latin typeface="Bahnschrift Condensed" panose="020B0502040204020203" pitchFamily="34" charset="0"/>
            </a:endParaRPr>
          </a:p>
        </p:txBody>
      </p:sp>
    </p:spTree>
    <p:extLst>
      <p:ext uri="{BB962C8B-B14F-4D97-AF65-F5344CB8AC3E}">
        <p14:creationId xmlns:p14="http://schemas.microsoft.com/office/powerpoint/2010/main" val="3921019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geoint</a:t>
            </a:r>
            <a:r>
              <a:rPr lang="en-US" sz="3200" dirty="0">
                <a:solidFill>
                  <a:srgbClr val="4BF339"/>
                </a:solidFill>
                <a:latin typeface="Microsoft Tai Le" panose="020B0502040204020203" pitchFamily="34" charset="0"/>
                <a:cs typeface="Microsoft Tai Le" panose="020B0502040204020203" pitchFamily="34" charset="0"/>
              </a:rPr>
              <a:t> –4chan</a:t>
            </a:r>
            <a:endParaRPr lang="ru-RU" sz="3200" dirty="0">
              <a:solidFill>
                <a:srgbClr val="4BF339"/>
              </a:solidFill>
              <a:latin typeface="Cascadia Mono" panose="020B0609020000020004" pitchFamily="49" charset="0"/>
              <a:cs typeface="Microsoft Tai Le" panose="020B0502040204020203" pitchFamily="34" charset="0"/>
            </a:endParaRPr>
          </a:p>
        </p:txBody>
      </p:sp>
      <p:pic>
        <p:nvPicPr>
          <p:cNvPr id="3" name="Рисунок 2">
            <a:extLst>
              <a:ext uri="{FF2B5EF4-FFF2-40B4-BE49-F238E27FC236}">
                <a16:creationId xmlns:a16="http://schemas.microsoft.com/office/drawing/2014/main" id="{0A4BEA68-32C9-4660-A0ED-A6E4292D1391}"/>
              </a:ext>
            </a:extLst>
          </p:cNvPr>
          <p:cNvPicPr>
            <a:picLocks noChangeAspect="1"/>
          </p:cNvPicPr>
          <p:nvPr/>
        </p:nvPicPr>
        <p:blipFill>
          <a:blip r:embed="rId2"/>
          <a:stretch>
            <a:fillRect/>
          </a:stretch>
        </p:blipFill>
        <p:spPr>
          <a:xfrm>
            <a:off x="352337" y="1060035"/>
            <a:ext cx="5185039" cy="2470995"/>
          </a:xfrm>
          <a:prstGeom prst="rect">
            <a:avLst/>
          </a:prstGeom>
        </p:spPr>
      </p:pic>
      <p:pic>
        <p:nvPicPr>
          <p:cNvPr id="7" name="Рисунок 6">
            <a:extLst>
              <a:ext uri="{FF2B5EF4-FFF2-40B4-BE49-F238E27FC236}">
                <a16:creationId xmlns:a16="http://schemas.microsoft.com/office/drawing/2014/main" id="{ACE8903E-F78C-4EC7-B8E5-EA3878F42868}"/>
              </a:ext>
            </a:extLst>
          </p:cNvPr>
          <p:cNvPicPr>
            <a:picLocks noChangeAspect="1"/>
          </p:cNvPicPr>
          <p:nvPr/>
        </p:nvPicPr>
        <p:blipFill>
          <a:blip r:embed="rId3"/>
          <a:stretch>
            <a:fillRect/>
          </a:stretch>
        </p:blipFill>
        <p:spPr>
          <a:xfrm>
            <a:off x="5668806" y="1005841"/>
            <a:ext cx="4067810" cy="2277707"/>
          </a:xfrm>
          <a:prstGeom prst="rect">
            <a:avLst/>
          </a:prstGeom>
        </p:spPr>
      </p:pic>
      <p:pic>
        <p:nvPicPr>
          <p:cNvPr id="11" name="Рисунок 10">
            <a:extLst>
              <a:ext uri="{FF2B5EF4-FFF2-40B4-BE49-F238E27FC236}">
                <a16:creationId xmlns:a16="http://schemas.microsoft.com/office/drawing/2014/main" id="{A3F9B0A3-C05B-4428-93E5-47F3F760D879}"/>
              </a:ext>
            </a:extLst>
          </p:cNvPr>
          <p:cNvPicPr>
            <a:picLocks noChangeAspect="1"/>
          </p:cNvPicPr>
          <p:nvPr/>
        </p:nvPicPr>
        <p:blipFill>
          <a:blip r:embed="rId4"/>
          <a:stretch>
            <a:fillRect/>
          </a:stretch>
        </p:blipFill>
        <p:spPr>
          <a:xfrm>
            <a:off x="10184201" y="1242623"/>
            <a:ext cx="1613175" cy="3790370"/>
          </a:xfrm>
          <a:prstGeom prst="rect">
            <a:avLst/>
          </a:prstGeom>
        </p:spPr>
      </p:pic>
      <p:pic>
        <p:nvPicPr>
          <p:cNvPr id="13" name="Рисунок 12">
            <a:extLst>
              <a:ext uri="{FF2B5EF4-FFF2-40B4-BE49-F238E27FC236}">
                <a16:creationId xmlns:a16="http://schemas.microsoft.com/office/drawing/2014/main" id="{B8A8E619-E63B-4E98-8BB5-C2CDCC6F6E71}"/>
              </a:ext>
            </a:extLst>
          </p:cNvPr>
          <p:cNvPicPr>
            <a:picLocks noChangeAspect="1"/>
          </p:cNvPicPr>
          <p:nvPr/>
        </p:nvPicPr>
        <p:blipFill>
          <a:blip r:embed="rId5"/>
          <a:stretch>
            <a:fillRect/>
          </a:stretch>
        </p:blipFill>
        <p:spPr>
          <a:xfrm>
            <a:off x="6769430" y="3383850"/>
            <a:ext cx="2526346" cy="3298285"/>
          </a:xfrm>
          <a:prstGeom prst="rect">
            <a:avLst/>
          </a:prstGeom>
        </p:spPr>
      </p:pic>
      <p:sp>
        <p:nvSpPr>
          <p:cNvPr id="16" name="TextBox 15">
            <a:extLst>
              <a:ext uri="{FF2B5EF4-FFF2-40B4-BE49-F238E27FC236}">
                <a16:creationId xmlns:a16="http://schemas.microsoft.com/office/drawing/2014/main" id="{0B49B938-1CDC-46C3-838E-5AF202A2C2DF}"/>
              </a:ext>
            </a:extLst>
          </p:cNvPr>
          <p:cNvSpPr txBox="1"/>
          <p:nvPr/>
        </p:nvSpPr>
        <p:spPr>
          <a:xfrm>
            <a:off x="838200" y="4226943"/>
            <a:ext cx="4052977" cy="1200329"/>
          </a:xfrm>
          <a:prstGeom prst="rect">
            <a:avLst/>
          </a:prstGeom>
          <a:noFill/>
        </p:spPr>
        <p:txBody>
          <a:bodyPr wrap="square" rtlCol="0">
            <a:spAutoFit/>
          </a:bodyPr>
          <a:lstStyle/>
          <a:p>
            <a:r>
              <a:rPr lang="en-US" sz="3600" dirty="0">
                <a:solidFill>
                  <a:schemeClr val="bg1"/>
                </a:solidFill>
                <a:latin typeface="Bahnschrift Condensed" panose="020B0502040204020203" pitchFamily="34" charset="0"/>
              </a:rPr>
              <a:t>GEOINT in anti-terrorism actions</a:t>
            </a:r>
            <a:endParaRPr lang="ru-RU" sz="3600" dirty="0">
              <a:solidFill>
                <a:schemeClr val="bg1"/>
              </a:solidFill>
              <a:latin typeface="Bahnschrift Condensed" panose="020B0502040204020203" pitchFamily="34" charset="0"/>
            </a:endParaRPr>
          </a:p>
        </p:txBody>
      </p:sp>
    </p:spTree>
    <p:extLst>
      <p:ext uri="{BB962C8B-B14F-4D97-AF65-F5344CB8AC3E}">
        <p14:creationId xmlns:p14="http://schemas.microsoft.com/office/powerpoint/2010/main" val="1854345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geoint</a:t>
            </a:r>
            <a:r>
              <a:rPr lang="en-US" sz="3200" dirty="0">
                <a:solidFill>
                  <a:srgbClr val="4BF339"/>
                </a:solidFill>
                <a:latin typeface="Microsoft Tai Le" panose="020B0502040204020203" pitchFamily="34" charset="0"/>
                <a:cs typeface="Microsoft Tai Le" panose="020B0502040204020203" pitchFamily="34" charset="0"/>
              </a:rPr>
              <a:t> –4chan</a:t>
            </a:r>
            <a:endParaRPr lang="ru-RU" sz="3200" dirty="0">
              <a:solidFill>
                <a:srgbClr val="4BF339"/>
              </a:solidFill>
              <a:latin typeface="Cascadia Mono" panose="020B0609020000020004" pitchFamily="49" charset="0"/>
              <a:cs typeface="Microsoft Tai Le" panose="020B0502040204020203" pitchFamily="34" charset="0"/>
            </a:endParaRPr>
          </a:p>
        </p:txBody>
      </p:sp>
      <p:pic>
        <p:nvPicPr>
          <p:cNvPr id="8" name="Рисунок 7">
            <a:extLst>
              <a:ext uri="{FF2B5EF4-FFF2-40B4-BE49-F238E27FC236}">
                <a16:creationId xmlns:a16="http://schemas.microsoft.com/office/drawing/2014/main" id="{4F227A78-91D5-4862-A018-0296CE7CD293}"/>
              </a:ext>
            </a:extLst>
          </p:cNvPr>
          <p:cNvPicPr>
            <a:picLocks noChangeAspect="1"/>
          </p:cNvPicPr>
          <p:nvPr/>
        </p:nvPicPr>
        <p:blipFill>
          <a:blip r:embed="rId2"/>
          <a:stretch>
            <a:fillRect/>
          </a:stretch>
        </p:blipFill>
        <p:spPr>
          <a:xfrm>
            <a:off x="347232" y="1236563"/>
            <a:ext cx="5285817" cy="2484824"/>
          </a:xfrm>
          <a:prstGeom prst="rect">
            <a:avLst/>
          </a:prstGeom>
        </p:spPr>
      </p:pic>
      <p:pic>
        <p:nvPicPr>
          <p:cNvPr id="9" name="Рисунок 8">
            <a:extLst>
              <a:ext uri="{FF2B5EF4-FFF2-40B4-BE49-F238E27FC236}">
                <a16:creationId xmlns:a16="http://schemas.microsoft.com/office/drawing/2014/main" id="{F3AEEB1A-B63F-4492-A96B-E53FFA4F2560}"/>
              </a:ext>
            </a:extLst>
          </p:cNvPr>
          <p:cNvPicPr>
            <a:picLocks noChangeAspect="1"/>
          </p:cNvPicPr>
          <p:nvPr/>
        </p:nvPicPr>
        <p:blipFill>
          <a:blip r:embed="rId3"/>
          <a:stretch>
            <a:fillRect/>
          </a:stretch>
        </p:blipFill>
        <p:spPr>
          <a:xfrm>
            <a:off x="6236898" y="1223656"/>
            <a:ext cx="4025907" cy="2398964"/>
          </a:xfrm>
          <a:prstGeom prst="rect">
            <a:avLst/>
          </a:prstGeom>
        </p:spPr>
      </p:pic>
      <p:pic>
        <p:nvPicPr>
          <p:cNvPr id="10" name="Рисунок 9">
            <a:extLst>
              <a:ext uri="{FF2B5EF4-FFF2-40B4-BE49-F238E27FC236}">
                <a16:creationId xmlns:a16="http://schemas.microsoft.com/office/drawing/2014/main" id="{92B134D3-B576-49E8-B728-688CDECB7C43}"/>
              </a:ext>
            </a:extLst>
          </p:cNvPr>
          <p:cNvPicPr>
            <a:picLocks noChangeAspect="1"/>
          </p:cNvPicPr>
          <p:nvPr/>
        </p:nvPicPr>
        <p:blipFill>
          <a:blip r:embed="rId4"/>
          <a:stretch>
            <a:fillRect/>
          </a:stretch>
        </p:blipFill>
        <p:spPr>
          <a:xfrm>
            <a:off x="208283" y="3881653"/>
            <a:ext cx="7448310" cy="2396138"/>
          </a:xfrm>
          <a:prstGeom prst="rect">
            <a:avLst/>
          </a:prstGeom>
        </p:spPr>
      </p:pic>
      <p:pic>
        <p:nvPicPr>
          <p:cNvPr id="12" name="Рисунок 11">
            <a:extLst>
              <a:ext uri="{FF2B5EF4-FFF2-40B4-BE49-F238E27FC236}">
                <a16:creationId xmlns:a16="http://schemas.microsoft.com/office/drawing/2014/main" id="{F1D66559-E057-46B6-8BC6-FA576BC2E9D2}"/>
              </a:ext>
            </a:extLst>
          </p:cNvPr>
          <p:cNvPicPr>
            <a:picLocks noChangeAspect="1"/>
          </p:cNvPicPr>
          <p:nvPr/>
        </p:nvPicPr>
        <p:blipFill>
          <a:blip r:embed="rId5"/>
          <a:stretch>
            <a:fillRect/>
          </a:stretch>
        </p:blipFill>
        <p:spPr>
          <a:xfrm>
            <a:off x="7869634" y="3980790"/>
            <a:ext cx="4200604" cy="2080612"/>
          </a:xfrm>
          <a:prstGeom prst="rect">
            <a:avLst/>
          </a:prstGeom>
        </p:spPr>
      </p:pic>
    </p:spTree>
    <p:extLst>
      <p:ext uri="{BB962C8B-B14F-4D97-AF65-F5344CB8AC3E}">
        <p14:creationId xmlns:p14="http://schemas.microsoft.com/office/powerpoint/2010/main" val="3579343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–channels</a:t>
            </a:r>
            <a:endParaRPr lang="ru-RU" sz="3200" dirty="0">
              <a:solidFill>
                <a:srgbClr val="4BF339"/>
              </a:solidFill>
              <a:latin typeface="Cascadia Mono" panose="020B0609020000020004" pitchFamily="49" charset="0"/>
              <a:cs typeface="Microsoft Tai Le" panose="020B0502040204020203" pitchFamily="34" charset="0"/>
            </a:endParaRPr>
          </a:p>
        </p:txBody>
      </p:sp>
      <p:pic>
        <p:nvPicPr>
          <p:cNvPr id="3" name="Рисунок 2">
            <a:extLst>
              <a:ext uri="{FF2B5EF4-FFF2-40B4-BE49-F238E27FC236}">
                <a16:creationId xmlns:a16="http://schemas.microsoft.com/office/drawing/2014/main" id="{30F72342-35AC-4A57-A1BB-5326AFACD35E}"/>
              </a:ext>
            </a:extLst>
          </p:cNvPr>
          <p:cNvPicPr>
            <a:picLocks noChangeAspect="1"/>
          </p:cNvPicPr>
          <p:nvPr/>
        </p:nvPicPr>
        <p:blipFill>
          <a:blip r:embed="rId2"/>
          <a:stretch>
            <a:fillRect/>
          </a:stretch>
        </p:blipFill>
        <p:spPr>
          <a:xfrm>
            <a:off x="1694671" y="1307271"/>
            <a:ext cx="3053080" cy="3581250"/>
          </a:xfrm>
          <a:prstGeom prst="rect">
            <a:avLst/>
          </a:prstGeom>
        </p:spPr>
      </p:pic>
      <p:pic>
        <p:nvPicPr>
          <p:cNvPr id="7" name="Рисунок 6">
            <a:extLst>
              <a:ext uri="{FF2B5EF4-FFF2-40B4-BE49-F238E27FC236}">
                <a16:creationId xmlns:a16="http://schemas.microsoft.com/office/drawing/2014/main" id="{3179E3D7-9050-4587-A989-C6DB5AF2E8EF}"/>
              </a:ext>
            </a:extLst>
          </p:cNvPr>
          <p:cNvPicPr>
            <a:picLocks noChangeAspect="1"/>
          </p:cNvPicPr>
          <p:nvPr/>
        </p:nvPicPr>
        <p:blipFill>
          <a:blip r:embed="rId3"/>
          <a:stretch>
            <a:fillRect/>
          </a:stretch>
        </p:blipFill>
        <p:spPr>
          <a:xfrm>
            <a:off x="7169930" y="1307271"/>
            <a:ext cx="2884181" cy="3663031"/>
          </a:xfrm>
          <a:prstGeom prst="rect">
            <a:avLst/>
          </a:prstGeom>
        </p:spPr>
      </p:pic>
      <p:sp>
        <p:nvSpPr>
          <p:cNvPr id="9" name="TextBox 8">
            <a:extLst>
              <a:ext uri="{FF2B5EF4-FFF2-40B4-BE49-F238E27FC236}">
                <a16:creationId xmlns:a16="http://schemas.microsoft.com/office/drawing/2014/main" id="{C2042637-941C-4FE9-B9ED-E8D2D2B72431}"/>
              </a:ext>
            </a:extLst>
          </p:cNvPr>
          <p:cNvSpPr txBox="1"/>
          <p:nvPr/>
        </p:nvSpPr>
        <p:spPr>
          <a:xfrm>
            <a:off x="1694671" y="5201920"/>
            <a:ext cx="2897649" cy="769441"/>
          </a:xfrm>
          <a:prstGeom prst="rect">
            <a:avLst/>
          </a:prstGeom>
          <a:noFill/>
        </p:spPr>
        <p:txBody>
          <a:bodyPr wrap="square" rtlCol="0">
            <a:spAutoFit/>
          </a:bodyPr>
          <a:lstStyle/>
          <a:p>
            <a:pPr algn="ctr"/>
            <a:r>
              <a:rPr lang="en-US" sz="4400" dirty="0">
                <a:solidFill>
                  <a:schemeClr val="bg1"/>
                </a:solidFill>
                <a:latin typeface="Bahnschrift SemiBold" panose="020B0502040204020203" pitchFamily="34" charset="0"/>
              </a:rPr>
              <a:t>CHAT</a:t>
            </a:r>
            <a:endParaRPr lang="ru-RU" sz="4400" dirty="0">
              <a:solidFill>
                <a:schemeClr val="bg1"/>
              </a:solidFill>
              <a:latin typeface="Bahnschrift SemiBold" panose="020B0502040204020203" pitchFamily="34" charset="0"/>
            </a:endParaRPr>
          </a:p>
        </p:txBody>
      </p:sp>
      <p:sp>
        <p:nvSpPr>
          <p:cNvPr id="11" name="TextBox 10">
            <a:extLst>
              <a:ext uri="{FF2B5EF4-FFF2-40B4-BE49-F238E27FC236}">
                <a16:creationId xmlns:a16="http://schemas.microsoft.com/office/drawing/2014/main" id="{6BBE3951-CE14-416B-A2F4-57AEA3912546}"/>
              </a:ext>
            </a:extLst>
          </p:cNvPr>
          <p:cNvSpPr txBox="1"/>
          <p:nvPr/>
        </p:nvSpPr>
        <p:spPr>
          <a:xfrm>
            <a:off x="6940956" y="5223074"/>
            <a:ext cx="2897649" cy="769441"/>
          </a:xfrm>
          <a:prstGeom prst="rect">
            <a:avLst/>
          </a:prstGeom>
          <a:noFill/>
        </p:spPr>
        <p:txBody>
          <a:bodyPr wrap="square" rtlCol="0">
            <a:spAutoFit/>
          </a:bodyPr>
          <a:lstStyle/>
          <a:p>
            <a:pPr algn="ctr"/>
            <a:r>
              <a:rPr lang="en-US" sz="4400" dirty="0">
                <a:solidFill>
                  <a:schemeClr val="bg1"/>
                </a:solidFill>
                <a:latin typeface="Bahnschrift SemiBold" panose="020B0502040204020203" pitchFamily="34" charset="0"/>
              </a:rPr>
              <a:t>CHANNEL</a:t>
            </a:r>
            <a:endParaRPr lang="ru-RU" sz="4400" dirty="0">
              <a:solidFill>
                <a:schemeClr val="bg1"/>
              </a:solidFill>
              <a:latin typeface="Bahnschrift SemiBold" panose="020B0502040204020203" pitchFamily="34" charset="0"/>
            </a:endParaRPr>
          </a:p>
        </p:txBody>
      </p:sp>
    </p:spTree>
    <p:extLst>
      <p:ext uri="{BB962C8B-B14F-4D97-AF65-F5344CB8AC3E}">
        <p14:creationId xmlns:p14="http://schemas.microsoft.com/office/powerpoint/2010/main" val="584228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475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–conclusion</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15" name="TextBox 14">
            <a:extLst>
              <a:ext uri="{FF2B5EF4-FFF2-40B4-BE49-F238E27FC236}">
                <a16:creationId xmlns:a16="http://schemas.microsoft.com/office/drawing/2014/main" id="{E22D2695-55E6-4B01-AE1D-B0373187DEC7}"/>
              </a:ext>
            </a:extLst>
          </p:cNvPr>
          <p:cNvSpPr txBox="1"/>
          <p:nvPr/>
        </p:nvSpPr>
        <p:spPr>
          <a:xfrm>
            <a:off x="223520" y="146645"/>
            <a:ext cx="7430572" cy="3539430"/>
          </a:xfrm>
          <a:prstGeom prst="rect">
            <a:avLst/>
          </a:prstGeom>
          <a:noFill/>
        </p:spPr>
        <p:txBody>
          <a:bodyPr wrap="square" rtlCol="0">
            <a:spAutoFit/>
          </a:bodyPr>
          <a:lstStyle/>
          <a:p>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r>
              <a:rPr lang="en-US" sz="3200" dirty="0">
                <a:solidFill>
                  <a:schemeClr val="bg1"/>
                </a:solidFill>
                <a:latin typeface="Bahnschrift SemiBold SemiConden" panose="020B0502040204020203" pitchFamily="34" charset="0"/>
              </a:rPr>
              <a:t>OSINT – is not just an IT discipline, it is not “</a:t>
            </a:r>
            <a:r>
              <a:rPr lang="en-US" sz="3200" dirty="0" err="1">
                <a:solidFill>
                  <a:schemeClr val="bg1"/>
                </a:solidFill>
                <a:latin typeface="Bahnschrift SemiBold SemiConden" panose="020B0502040204020203" pitchFamily="34" charset="0"/>
              </a:rPr>
              <a:t>probiv</a:t>
            </a:r>
            <a:r>
              <a:rPr lang="en-US" sz="3200" dirty="0">
                <a:solidFill>
                  <a:schemeClr val="bg1"/>
                </a:solidFill>
                <a:latin typeface="Bahnschrift SemiBold SemiConden" panose="020B0502040204020203" pitchFamily="34" charset="0"/>
              </a:rPr>
              <a:t>”. It`s more than just a discipline. OSINT is a skill that will help everyone not only on their career but in a daily life problems</a:t>
            </a:r>
          </a:p>
        </p:txBody>
      </p:sp>
      <p:sp>
        <p:nvSpPr>
          <p:cNvPr id="8" name="TextBox 7">
            <a:extLst>
              <a:ext uri="{FF2B5EF4-FFF2-40B4-BE49-F238E27FC236}">
                <a16:creationId xmlns:a16="http://schemas.microsoft.com/office/drawing/2014/main" id="{7D467541-7CBF-4402-882E-5C4DDB03D3CF}"/>
              </a:ext>
            </a:extLst>
          </p:cNvPr>
          <p:cNvSpPr txBox="1"/>
          <p:nvPr/>
        </p:nvSpPr>
        <p:spPr>
          <a:xfrm>
            <a:off x="4761428" y="2635200"/>
            <a:ext cx="7430572" cy="2062103"/>
          </a:xfrm>
          <a:prstGeom prst="rect">
            <a:avLst/>
          </a:prstGeom>
          <a:noFill/>
        </p:spPr>
        <p:txBody>
          <a:bodyPr wrap="square" rtlCol="0">
            <a:spAutoFit/>
          </a:bodyPr>
          <a:lstStyle/>
          <a:p>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q"/>
            </a:pPr>
            <a:endParaRPr lang="en-US" sz="3200" dirty="0">
              <a:solidFill>
                <a:schemeClr val="bg1"/>
              </a:solidFill>
              <a:latin typeface="Bahnschrift SemiBold SemiConden" panose="020B0502040204020203" pitchFamily="34" charset="0"/>
            </a:endParaRPr>
          </a:p>
          <a:p>
            <a:r>
              <a:rPr lang="en-US" sz="3200" dirty="0">
                <a:solidFill>
                  <a:schemeClr val="bg1"/>
                </a:solidFill>
                <a:latin typeface="Bahnschrift SemiBold SemiConden" panose="020B0502040204020203" pitchFamily="34" charset="0"/>
              </a:rPr>
              <a:t>We are was happy to see all of you,</a:t>
            </a:r>
          </a:p>
          <a:p>
            <a:r>
              <a:rPr lang="en-US" sz="3200" dirty="0">
                <a:solidFill>
                  <a:schemeClr val="bg1"/>
                </a:solidFill>
                <a:latin typeface="Bahnschrift SemiBold SemiConden" panose="020B0502040204020203" pitchFamily="34" charset="0"/>
              </a:rPr>
              <a:t> </a:t>
            </a:r>
            <a:r>
              <a:rPr lang="en-US" sz="3200" dirty="0">
                <a:solidFill>
                  <a:schemeClr val="bg1"/>
                </a:solidFill>
                <a:highlight>
                  <a:srgbClr val="FF0000"/>
                </a:highlight>
                <a:latin typeface="Bahnschrift SemiBold SemiConden" panose="020B0502040204020203" pitchFamily="34" charset="0"/>
              </a:rPr>
              <a:t>thanks for your attention</a:t>
            </a:r>
          </a:p>
        </p:txBody>
      </p:sp>
    </p:spTree>
    <p:extLst>
      <p:ext uri="{BB962C8B-B14F-4D97-AF65-F5344CB8AC3E}">
        <p14:creationId xmlns:p14="http://schemas.microsoft.com/office/powerpoint/2010/main" val="3885325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8B214D30-BC66-4D83-B78D-9B8747236D73}"/>
              </a:ext>
            </a:extLst>
          </p:cNvPr>
          <p:cNvSpPr>
            <a:spLocks noGrp="1"/>
          </p:cNvSpPr>
          <p:nvPr>
            <p:ph idx="1"/>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734811" y="140355"/>
            <a:ext cx="5721292"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--agenda</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7" name="TextBox 6">
            <a:extLst>
              <a:ext uri="{FF2B5EF4-FFF2-40B4-BE49-F238E27FC236}">
                <a16:creationId xmlns:a16="http://schemas.microsoft.com/office/drawing/2014/main" id="{CE402BFB-BB26-455A-BDC3-4FD0F73A70B4}"/>
              </a:ext>
            </a:extLst>
          </p:cNvPr>
          <p:cNvSpPr txBox="1"/>
          <p:nvPr/>
        </p:nvSpPr>
        <p:spPr>
          <a:xfrm>
            <a:off x="257728" y="1136174"/>
            <a:ext cx="6909732" cy="4647426"/>
          </a:xfrm>
          <a:prstGeom prst="rect">
            <a:avLst/>
          </a:prstGeom>
          <a:noFill/>
        </p:spPr>
        <p:txBody>
          <a:bodyPr wrap="square" rtlCol="0">
            <a:spAutoFit/>
          </a:bodyPr>
          <a:lstStyle/>
          <a:p>
            <a:r>
              <a:rPr lang="en-US" sz="3200" dirty="0">
                <a:solidFill>
                  <a:schemeClr val="bg1"/>
                </a:solidFill>
                <a:latin typeface="Bahnschrift SemiBold SemiConden" panose="020B0502040204020203" pitchFamily="34" charset="0"/>
              </a:rPr>
              <a:t>Program for meetup:</a:t>
            </a:r>
          </a:p>
          <a:p>
            <a:endParaRPr lang="en-US" sz="2000" dirty="0">
              <a:solidFill>
                <a:schemeClr val="bg1"/>
              </a:solidFill>
              <a:latin typeface="Bahnschrift SemiBold SemiConden" panose="020B0502040204020203" pitchFamily="34" charset="0"/>
            </a:endParaRPr>
          </a:p>
          <a:p>
            <a:pPr marL="285750" indent="-285750">
              <a:buFont typeface="Wingdings" panose="05000000000000000000" pitchFamily="2" charset="2"/>
              <a:buChar char="q"/>
            </a:pPr>
            <a:r>
              <a:rPr lang="en-US" sz="2800" dirty="0">
                <a:solidFill>
                  <a:schemeClr val="bg1"/>
                </a:solidFill>
                <a:latin typeface="Bahnschrift SemiBold SemiConden" panose="020B0502040204020203" pitchFamily="34" charset="0"/>
              </a:rPr>
              <a:t>What is OSINT?</a:t>
            </a:r>
            <a:br>
              <a:rPr lang="en-US" sz="2800" dirty="0">
                <a:solidFill>
                  <a:schemeClr val="bg1"/>
                </a:solidFill>
                <a:latin typeface="Bahnschrift SemiBold SemiConden" panose="020B0502040204020203" pitchFamily="34" charset="0"/>
              </a:rPr>
            </a:br>
            <a:endParaRPr lang="en-US" sz="2800" dirty="0">
              <a:solidFill>
                <a:schemeClr val="bg1"/>
              </a:solidFill>
              <a:latin typeface="Bahnschrift SemiBold SemiConden" panose="020B0502040204020203" pitchFamily="34" charset="0"/>
            </a:endParaRPr>
          </a:p>
          <a:p>
            <a:pPr marL="285750" indent="-285750">
              <a:buFont typeface="Wingdings" panose="05000000000000000000" pitchFamily="2" charset="2"/>
              <a:buChar char="q"/>
            </a:pPr>
            <a:r>
              <a:rPr lang="en-US" sz="2800" dirty="0">
                <a:solidFill>
                  <a:schemeClr val="bg1"/>
                </a:solidFill>
                <a:latin typeface="Bahnschrift SemiBold SemiConden" panose="020B0502040204020203" pitchFamily="34" charset="0"/>
              </a:rPr>
              <a:t>Usage of intelligence</a:t>
            </a:r>
          </a:p>
          <a:p>
            <a:pPr marL="285750" indent="-285750">
              <a:buFont typeface="Wingdings" panose="05000000000000000000" pitchFamily="2" charset="2"/>
              <a:buChar char="q"/>
            </a:pPr>
            <a:endParaRPr lang="en-US" sz="2800" dirty="0">
              <a:solidFill>
                <a:schemeClr val="bg1"/>
              </a:solidFill>
              <a:latin typeface="Bahnschrift SemiBold SemiConden" panose="020B0502040204020203" pitchFamily="34" charset="0"/>
            </a:endParaRPr>
          </a:p>
          <a:p>
            <a:pPr marL="285750" indent="-285750">
              <a:buFont typeface="Wingdings" panose="05000000000000000000" pitchFamily="2" charset="2"/>
              <a:buChar char="q"/>
            </a:pPr>
            <a:r>
              <a:rPr lang="en-US" sz="2800" dirty="0" err="1">
                <a:solidFill>
                  <a:schemeClr val="bg1"/>
                </a:solidFill>
                <a:latin typeface="Bahnschrift SemiBold SemiConden" panose="020B0502040204020203" pitchFamily="34" charset="0"/>
              </a:rPr>
              <a:t>SocialMedia</a:t>
            </a:r>
            <a:r>
              <a:rPr lang="en-US" sz="2800" dirty="0">
                <a:solidFill>
                  <a:schemeClr val="bg1"/>
                </a:solidFill>
                <a:latin typeface="Bahnschrift SemiBold SemiConden" panose="020B0502040204020203" pitchFamily="34" charset="0"/>
              </a:rPr>
              <a:t> OSINT</a:t>
            </a:r>
          </a:p>
          <a:p>
            <a:endParaRPr lang="en-US" sz="2800" dirty="0">
              <a:solidFill>
                <a:schemeClr val="bg1"/>
              </a:solidFill>
              <a:latin typeface="Bahnschrift SemiBold SemiConden" panose="020B0502040204020203" pitchFamily="34" charset="0"/>
            </a:endParaRPr>
          </a:p>
          <a:p>
            <a:pPr marL="285750" indent="-285750">
              <a:buFont typeface="Wingdings" panose="05000000000000000000" pitchFamily="2" charset="2"/>
              <a:buChar char="q"/>
            </a:pPr>
            <a:r>
              <a:rPr lang="en-US" sz="2800" dirty="0">
                <a:solidFill>
                  <a:schemeClr val="bg1"/>
                </a:solidFill>
                <a:latin typeface="Bahnschrift SemiBold SemiConden" panose="020B0502040204020203" pitchFamily="34" charset="0"/>
              </a:rPr>
              <a:t>Business Investigation and basic analysis</a:t>
            </a:r>
          </a:p>
          <a:p>
            <a:pPr marL="285750" indent="-285750">
              <a:buFont typeface="Wingdings" panose="05000000000000000000" pitchFamily="2" charset="2"/>
              <a:buChar char="q"/>
            </a:pPr>
            <a:endParaRPr lang="en-US" sz="2400" dirty="0">
              <a:solidFill>
                <a:schemeClr val="bg1"/>
              </a:solidFill>
            </a:endParaRPr>
          </a:p>
          <a:p>
            <a:pPr marL="285750" indent="-285750">
              <a:buFont typeface="Wingdings" panose="05000000000000000000" pitchFamily="2" charset="2"/>
              <a:buChar char="q"/>
            </a:pPr>
            <a:r>
              <a:rPr lang="en-US" sz="2400" b="1" dirty="0">
                <a:solidFill>
                  <a:schemeClr val="bg1"/>
                </a:solidFill>
                <a:latin typeface="Bahnschrift SemiBold" panose="020B0502040204020203" pitchFamily="34" charset="0"/>
              </a:rPr>
              <a:t>GEOSINT</a:t>
            </a:r>
            <a:endParaRPr lang="ru-RU" b="1" dirty="0">
              <a:solidFill>
                <a:schemeClr val="bg1"/>
              </a:solidFill>
              <a:latin typeface="Bahnschrift SemiBold" panose="020B0502040204020203" pitchFamily="34" charset="0"/>
            </a:endParaRPr>
          </a:p>
        </p:txBody>
      </p:sp>
      <p:pic>
        <p:nvPicPr>
          <p:cNvPr id="10" name="Рисунок 9">
            <a:extLst>
              <a:ext uri="{FF2B5EF4-FFF2-40B4-BE49-F238E27FC236}">
                <a16:creationId xmlns:a16="http://schemas.microsoft.com/office/drawing/2014/main" id="{1F4E652F-F8D3-4439-AB8A-02A72D663254}"/>
              </a:ext>
            </a:extLst>
          </p:cNvPr>
          <p:cNvPicPr>
            <a:picLocks noChangeAspect="1"/>
          </p:cNvPicPr>
          <p:nvPr/>
        </p:nvPicPr>
        <p:blipFill>
          <a:blip r:embed="rId2"/>
          <a:stretch>
            <a:fillRect/>
          </a:stretch>
        </p:blipFill>
        <p:spPr>
          <a:xfrm>
            <a:off x="5475996" y="936697"/>
            <a:ext cx="6296904" cy="323895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54923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8B214D30-BC66-4D83-B78D-9B8747236D73}"/>
              </a:ext>
            </a:extLst>
          </p:cNvPr>
          <p:cNvSpPr>
            <a:spLocks noGrp="1"/>
          </p:cNvSpPr>
          <p:nvPr>
            <p:ph idx="1"/>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734811" y="140355"/>
            <a:ext cx="5721292"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--help</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7" name="TextBox 6">
            <a:extLst>
              <a:ext uri="{FF2B5EF4-FFF2-40B4-BE49-F238E27FC236}">
                <a16:creationId xmlns:a16="http://schemas.microsoft.com/office/drawing/2014/main" id="{CE402BFB-BB26-455A-BDC3-4FD0F73A70B4}"/>
              </a:ext>
            </a:extLst>
          </p:cNvPr>
          <p:cNvSpPr txBox="1"/>
          <p:nvPr/>
        </p:nvSpPr>
        <p:spPr>
          <a:xfrm>
            <a:off x="917197" y="1090255"/>
            <a:ext cx="3675123" cy="1538883"/>
          </a:xfrm>
          <a:prstGeom prst="rect">
            <a:avLst/>
          </a:prstGeom>
          <a:noFill/>
        </p:spPr>
        <p:txBody>
          <a:bodyPr wrap="square" rtlCol="0">
            <a:spAutoFit/>
          </a:bodyPr>
          <a:lstStyle/>
          <a:p>
            <a:r>
              <a:rPr lang="en-US" sz="3600" dirty="0">
                <a:solidFill>
                  <a:schemeClr val="bg1"/>
                </a:solidFill>
                <a:latin typeface="Bahnschrift SemiBold SemiConden" panose="020B0502040204020203" pitchFamily="34" charset="0"/>
              </a:rPr>
              <a:t>What is OSINT?</a:t>
            </a:r>
          </a:p>
          <a:p>
            <a:endParaRPr lang="en-US" sz="2000" dirty="0">
              <a:solidFill>
                <a:schemeClr val="bg1"/>
              </a:solidFill>
              <a:latin typeface="Bahnschrift SemiBold SemiConden" panose="020B0502040204020203" pitchFamily="34" charset="0"/>
            </a:endParaRPr>
          </a:p>
          <a:p>
            <a:endParaRPr lang="en-US" sz="2000" dirty="0">
              <a:solidFill>
                <a:schemeClr val="bg1"/>
              </a:solidFill>
            </a:endParaRPr>
          </a:p>
          <a:p>
            <a:pPr marL="285750" indent="-285750">
              <a:buFont typeface="Wingdings" panose="05000000000000000000" pitchFamily="2" charset="2"/>
              <a:buChar char="q"/>
            </a:pPr>
            <a:endParaRPr lang="ru-RU" dirty="0">
              <a:solidFill>
                <a:schemeClr val="bg1"/>
              </a:solidFill>
            </a:endParaRPr>
          </a:p>
        </p:txBody>
      </p:sp>
      <p:sp>
        <p:nvSpPr>
          <p:cNvPr id="8" name="TextBox 7">
            <a:extLst>
              <a:ext uri="{FF2B5EF4-FFF2-40B4-BE49-F238E27FC236}">
                <a16:creationId xmlns:a16="http://schemas.microsoft.com/office/drawing/2014/main" id="{6F5C32BF-E1E2-4BD5-999C-AB0D6E8AC50E}"/>
              </a:ext>
            </a:extLst>
          </p:cNvPr>
          <p:cNvSpPr txBox="1"/>
          <p:nvPr/>
        </p:nvSpPr>
        <p:spPr>
          <a:xfrm>
            <a:off x="925237" y="1791156"/>
            <a:ext cx="4479721" cy="3816429"/>
          </a:xfrm>
          <a:prstGeom prst="rect">
            <a:avLst/>
          </a:prstGeom>
          <a:noFill/>
        </p:spPr>
        <p:txBody>
          <a:bodyPr wrap="square" rtlCol="0">
            <a:spAutoFit/>
          </a:bodyPr>
          <a:lstStyle/>
          <a:p>
            <a:r>
              <a:rPr lang="en-US" sz="2800" dirty="0">
                <a:solidFill>
                  <a:schemeClr val="bg1"/>
                </a:solidFill>
                <a:latin typeface="Bahnschrift SemiBold SemiConden" panose="020B0502040204020203" pitchFamily="34" charset="0"/>
              </a:rPr>
              <a:t>Open-Source Intelligence is a discipline that contains 5 essential parts:</a:t>
            </a:r>
          </a:p>
          <a:p>
            <a:pPr marL="457200" indent="-457200">
              <a:buFont typeface="+mj-lt"/>
              <a:buAutoNum type="arabicPeriod"/>
            </a:pPr>
            <a:r>
              <a:rPr lang="en-US" sz="2800" dirty="0">
                <a:solidFill>
                  <a:schemeClr val="bg1"/>
                </a:solidFill>
                <a:latin typeface="Bahnschrift SemiBold SemiConden" panose="020B0502040204020203" pitchFamily="34" charset="0"/>
              </a:rPr>
              <a:t>Information gathering</a:t>
            </a:r>
          </a:p>
          <a:p>
            <a:pPr marL="457200" indent="-457200">
              <a:buFont typeface="+mj-lt"/>
              <a:buAutoNum type="arabicPeriod"/>
            </a:pPr>
            <a:r>
              <a:rPr lang="en-US" sz="2800" dirty="0">
                <a:solidFill>
                  <a:schemeClr val="bg1"/>
                </a:solidFill>
                <a:latin typeface="Bahnschrift SemiBold SemiConden" panose="020B0502040204020203" pitchFamily="34" charset="0"/>
              </a:rPr>
              <a:t>Processing data</a:t>
            </a:r>
          </a:p>
          <a:p>
            <a:pPr marL="457200" indent="-457200">
              <a:buFont typeface="+mj-lt"/>
              <a:buAutoNum type="arabicPeriod"/>
            </a:pPr>
            <a:r>
              <a:rPr lang="en-US" sz="2800" dirty="0">
                <a:solidFill>
                  <a:schemeClr val="bg1"/>
                </a:solidFill>
                <a:latin typeface="Bahnschrift SemiBold SemiConden" panose="020B0502040204020203" pitchFamily="34" charset="0"/>
              </a:rPr>
              <a:t>Analysis </a:t>
            </a:r>
          </a:p>
          <a:p>
            <a:pPr marL="457200" indent="-457200">
              <a:buFont typeface="+mj-lt"/>
              <a:buAutoNum type="arabicPeriod"/>
            </a:pPr>
            <a:r>
              <a:rPr lang="en-US" sz="2800" dirty="0">
                <a:solidFill>
                  <a:schemeClr val="bg1"/>
                </a:solidFill>
                <a:latin typeface="Bahnschrift SemiBold SemiConden" panose="020B0502040204020203" pitchFamily="34" charset="0"/>
              </a:rPr>
              <a:t>Reporting</a:t>
            </a:r>
          </a:p>
          <a:p>
            <a:pPr marL="457200" indent="-457200">
              <a:buFont typeface="+mj-lt"/>
              <a:buAutoNum type="arabicPeriod"/>
            </a:pPr>
            <a:r>
              <a:rPr lang="en-US" sz="2800" dirty="0">
                <a:solidFill>
                  <a:schemeClr val="bg1"/>
                </a:solidFill>
                <a:latin typeface="Bahnschrift SemiBold SemiConden" panose="020B0502040204020203" pitchFamily="34" charset="0"/>
              </a:rPr>
              <a:t>Planning </a:t>
            </a:r>
          </a:p>
          <a:p>
            <a:endParaRPr lang="ru-RU" dirty="0">
              <a:solidFill>
                <a:schemeClr val="bg1"/>
              </a:solidFill>
            </a:endParaRPr>
          </a:p>
        </p:txBody>
      </p:sp>
      <p:pic>
        <p:nvPicPr>
          <p:cNvPr id="2050" name="Picture 2" descr="OPEN SOURCE INTELLIGENCE">
            <a:extLst>
              <a:ext uri="{FF2B5EF4-FFF2-40B4-BE49-F238E27FC236}">
                <a16:creationId xmlns:a16="http://schemas.microsoft.com/office/drawing/2014/main" id="{5BD29ED1-1592-4832-9485-3E242F0E74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579" r="25327"/>
          <a:stretch/>
        </p:blipFill>
        <p:spPr bwMode="auto">
          <a:xfrm>
            <a:off x="6213444" y="1090255"/>
            <a:ext cx="5061359" cy="5200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2287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8B214D30-BC66-4D83-B78D-9B8747236D73}"/>
              </a:ext>
            </a:extLst>
          </p:cNvPr>
          <p:cNvSpPr>
            <a:spLocks noGrp="1"/>
          </p:cNvSpPr>
          <p:nvPr>
            <p:ph idx="1"/>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734810" y="140355"/>
            <a:ext cx="6165209"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--usage</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8" name="Прямоугольник 7">
            <a:extLst>
              <a:ext uri="{FF2B5EF4-FFF2-40B4-BE49-F238E27FC236}">
                <a16:creationId xmlns:a16="http://schemas.microsoft.com/office/drawing/2014/main" id="{8C5F80A4-BA50-4554-A963-AD03EA298F42}"/>
              </a:ext>
            </a:extLst>
          </p:cNvPr>
          <p:cNvSpPr/>
          <p:nvPr/>
        </p:nvSpPr>
        <p:spPr>
          <a:xfrm>
            <a:off x="4802697" y="3045202"/>
            <a:ext cx="1694576" cy="637563"/>
          </a:xfrm>
          <a:prstGeom prst="rect">
            <a:avLst/>
          </a:prstGeom>
          <a:noFill/>
          <a:ln w="2857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9" name="TextBox 8">
            <a:extLst>
              <a:ext uri="{FF2B5EF4-FFF2-40B4-BE49-F238E27FC236}">
                <a16:creationId xmlns:a16="http://schemas.microsoft.com/office/drawing/2014/main" id="{E55E6BEE-0169-4834-BD48-7161B62C1115}"/>
              </a:ext>
            </a:extLst>
          </p:cNvPr>
          <p:cNvSpPr txBox="1"/>
          <p:nvPr/>
        </p:nvSpPr>
        <p:spPr>
          <a:xfrm>
            <a:off x="4957894" y="3133152"/>
            <a:ext cx="1384183" cy="461665"/>
          </a:xfrm>
          <a:prstGeom prst="rect">
            <a:avLst/>
          </a:prstGeom>
          <a:noFill/>
        </p:spPr>
        <p:txBody>
          <a:bodyPr wrap="square" rtlCol="0">
            <a:spAutoFit/>
          </a:bodyPr>
          <a:lstStyle/>
          <a:p>
            <a:pPr algn="ctr"/>
            <a:r>
              <a:rPr lang="en-US" sz="2400" dirty="0">
                <a:solidFill>
                  <a:schemeClr val="bg1"/>
                </a:solidFill>
                <a:latin typeface="Bahnschrift SemiBold SemiConden" panose="020B0502040204020203" pitchFamily="34" charset="0"/>
              </a:rPr>
              <a:t>OSINT</a:t>
            </a:r>
            <a:endParaRPr lang="ru-RU" sz="2400" dirty="0">
              <a:solidFill>
                <a:schemeClr val="bg1"/>
              </a:solidFill>
              <a:latin typeface="Bahnschrift SemiBold SemiConden" panose="020B0502040204020203" pitchFamily="34" charset="0"/>
            </a:endParaRPr>
          </a:p>
        </p:txBody>
      </p:sp>
      <p:sp>
        <p:nvSpPr>
          <p:cNvPr id="10" name="Овал 9">
            <a:extLst>
              <a:ext uri="{FF2B5EF4-FFF2-40B4-BE49-F238E27FC236}">
                <a16:creationId xmlns:a16="http://schemas.microsoft.com/office/drawing/2014/main" id="{6DC23085-8AFA-4D21-8355-0BC0BA0319DB}"/>
              </a:ext>
            </a:extLst>
          </p:cNvPr>
          <p:cNvSpPr/>
          <p:nvPr/>
        </p:nvSpPr>
        <p:spPr>
          <a:xfrm>
            <a:off x="6870583" y="2224046"/>
            <a:ext cx="1375795" cy="664255"/>
          </a:xfrm>
          <a:prstGeom prst="ellipse">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11" name="TextBox 10">
            <a:extLst>
              <a:ext uri="{FF2B5EF4-FFF2-40B4-BE49-F238E27FC236}">
                <a16:creationId xmlns:a16="http://schemas.microsoft.com/office/drawing/2014/main" id="{3832D9DB-5B11-4F27-B57D-6D415D17709C}"/>
              </a:ext>
            </a:extLst>
          </p:cNvPr>
          <p:cNvSpPr txBox="1"/>
          <p:nvPr/>
        </p:nvSpPr>
        <p:spPr>
          <a:xfrm>
            <a:off x="7004806" y="2356118"/>
            <a:ext cx="1107347" cy="400110"/>
          </a:xfrm>
          <a:prstGeom prst="rect">
            <a:avLst/>
          </a:prstGeom>
          <a:noFill/>
        </p:spPr>
        <p:txBody>
          <a:bodyPr wrap="square" rtlCol="0">
            <a:spAutoFit/>
          </a:bodyPr>
          <a:lstStyle/>
          <a:p>
            <a:r>
              <a:rPr lang="en-US" sz="2000" dirty="0">
                <a:solidFill>
                  <a:schemeClr val="bg1"/>
                </a:solidFill>
              </a:rPr>
              <a:t>Business </a:t>
            </a:r>
            <a:endParaRPr lang="ru-RU" sz="2000" dirty="0">
              <a:solidFill>
                <a:schemeClr val="bg1"/>
              </a:solidFill>
            </a:endParaRPr>
          </a:p>
        </p:txBody>
      </p:sp>
      <p:sp>
        <p:nvSpPr>
          <p:cNvPr id="15" name="Овал 14">
            <a:extLst>
              <a:ext uri="{FF2B5EF4-FFF2-40B4-BE49-F238E27FC236}">
                <a16:creationId xmlns:a16="http://schemas.microsoft.com/office/drawing/2014/main" id="{9A2DB3BE-6468-4FAD-B260-724B811B56F0}"/>
              </a:ext>
            </a:extLst>
          </p:cNvPr>
          <p:cNvSpPr/>
          <p:nvPr/>
        </p:nvSpPr>
        <p:spPr>
          <a:xfrm>
            <a:off x="9205466" y="2713074"/>
            <a:ext cx="1375795" cy="664255"/>
          </a:xfrm>
          <a:prstGeom prst="ellipse">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16" name="TextBox 15">
            <a:extLst>
              <a:ext uri="{FF2B5EF4-FFF2-40B4-BE49-F238E27FC236}">
                <a16:creationId xmlns:a16="http://schemas.microsoft.com/office/drawing/2014/main" id="{240D92E0-77F1-4C22-80F5-E8BB168BA9E0}"/>
              </a:ext>
            </a:extLst>
          </p:cNvPr>
          <p:cNvSpPr txBox="1"/>
          <p:nvPr/>
        </p:nvSpPr>
        <p:spPr>
          <a:xfrm>
            <a:off x="9339689" y="2845146"/>
            <a:ext cx="1107347" cy="400110"/>
          </a:xfrm>
          <a:prstGeom prst="rect">
            <a:avLst/>
          </a:prstGeom>
          <a:noFill/>
        </p:spPr>
        <p:txBody>
          <a:bodyPr wrap="square" rtlCol="0">
            <a:spAutoFit/>
          </a:bodyPr>
          <a:lstStyle/>
          <a:p>
            <a:pPr algn="ctr"/>
            <a:r>
              <a:rPr lang="en-US" sz="2000" dirty="0">
                <a:solidFill>
                  <a:schemeClr val="bg1"/>
                </a:solidFill>
              </a:rPr>
              <a:t>PR </a:t>
            </a:r>
            <a:endParaRPr lang="ru-RU" sz="2000" dirty="0">
              <a:solidFill>
                <a:schemeClr val="bg1"/>
              </a:solidFill>
            </a:endParaRPr>
          </a:p>
        </p:txBody>
      </p:sp>
      <p:sp>
        <p:nvSpPr>
          <p:cNvPr id="17" name="Овал 16">
            <a:extLst>
              <a:ext uri="{FF2B5EF4-FFF2-40B4-BE49-F238E27FC236}">
                <a16:creationId xmlns:a16="http://schemas.microsoft.com/office/drawing/2014/main" id="{75BC1485-3D86-4640-914A-1E52AD5C6B7D}"/>
              </a:ext>
            </a:extLst>
          </p:cNvPr>
          <p:cNvSpPr/>
          <p:nvPr/>
        </p:nvSpPr>
        <p:spPr>
          <a:xfrm>
            <a:off x="9964882" y="1583330"/>
            <a:ext cx="1375795" cy="664255"/>
          </a:xfrm>
          <a:prstGeom prst="ellipse">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18" name="TextBox 17">
            <a:extLst>
              <a:ext uri="{FF2B5EF4-FFF2-40B4-BE49-F238E27FC236}">
                <a16:creationId xmlns:a16="http://schemas.microsoft.com/office/drawing/2014/main" id="{3CC37135-A372-4472-BF05-4FC685054DAE}"/>
              </a:ext>
            </a:extLst>
          </p:cNvPr>
          <p:cNvSpPr txBox="1"/>
          <p:nvPr/>
        </p:nvSpPr>
        <p:spPr>
          <a:xfrm>
            <a:off x="10099105" y="1715402"/>
            <a:ext cx="1107347" cy="400110"/>
          </a:xfrm>
          <a:prstGeom prst="rect">
            <a:avLst/>
          </a:prstGeom>
          <a:noFill/>
        </p:spPr>
        <p:txBody>
          <a:bodyPr wrap="square" rtlCol="0">
            <a:spAutoFit/>
          </a:bodyPr>
          <a:lstStyle/>
          <a:p>
            <a:pPr algn="ctr"/>
            <a:r>
              <a:rPr lang="en-US" sz="2000" dirty="0">
                <a:solidFill>
                  <a:schemeClr val="bg1"/>
                </a:solidFill>
              </a:rPr>
              <a:t>HR </a:t>
            </a:r>
            <a:endParaRPr lang="ru-RU" sz="2000" dirty="0">
              <a:solidFill>
                <a:schemeClr val="bg1"/>
              </a:solidFill>
            </a:endParaRPr>
          </a:p>
        </p:txBody>
      </p:sp>
      <p:sp>
        <p:nvSpPr>
          <p:cNvPr id="19" name="Овал 18">
            <a:extLst>
              <a:ext uri="{FF2B5EF4-FFF2-40B4-BE49-F238E27FC236}">
                <a16:creationId xmlns:a16="http://schemas.microsoft.com/office/drawing/2014/main" id="{33F5F72A-401E-4E0E-BB70-62B2043BD2F6}"/>
              </a:ext>
            </a:extLst>
          </p:cNvPr>
          <p:cNvSpPr/>
          <p:nvPr/>
        </p:nvSpPr>
        <p:spPr>
          <a:xfrm>
            <a:off x="7461850" y="1023301"/>
            <a:ext cx="1891876" cy="957271"/>
          </a:xfrm>
          <a:prstGeom prst="ellipse">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20" name="TextBox 19">
            <a:extLst>
              <a:ext uri="{FF2B5EF4-FFF2-40B4-BE49-F238E27FC236}">
                <a16:creationId xmlns:a16="http://schemas.microsoft.com/office/drawing/2014/main" id="{76A75E87-D4AE-48F6-B626-FC47B103B22F}"/>
              </a:ext>
            </a:extLst>
          </p:cNvPr>
          <p:cNvSpPr txBox="1"/>
          <p:nvPr/>
        </p:nvSpPr>
        <p:spPr>
          <a:xfrm>
            <a:off x="7661839" y="1147993"/>
            <a:ext cx="1543627" cy="707886"/>
          </a:xfrm>
          <a:prstGeom prst="rect">
            <a:avLst/>
          </a:prstGeom>
          <a:noFill/>
        </p:spPr>
        <p:txBody>
          <a:bodyPr wrap="square" rtlCol="0">
            <a:spAutoFit/>
          </a:bodyPr>
          <a:lstStyle/>
          <a:p>
            <a:r>
              <a:rPr lang="en-US" sz="2000" dirty="0">
                <a:solidFill>
                  <a:schemeClr val="bg1"/>
                </a:solidFill>
              </a:rPr>
              <a:t>Competitors analysis </a:t>
            </a:r>
            <a:endParaRPr lang="ru-RU" sz="2000" dirty="0">
              <a:solidFill>
                <a:schemeClr val="bg1"/>
              </a:solidFill>
            </a:endParaRPr>
          </a:p>
        </p:txBody>
      </p:sp>
      <p:cxnSp>
        <p:nvCxnSpPr>
          <p:cNvPr id="22" name="Соединитель: изогнутый 21">
            <a:extLst>
              <a:ext uri="{FF2B5EF4-FFF2-40B4-BE49-F238E27FC236}">
                <a16:creationId xmlns:a16="http://schemas.microsoft.com/office/drawing/2014/main" id="{712B8AD4-979A-4E20-B392-0F2CCD8CE52D}"/>
              </a:ext>
            </a:extLst>
          </p:cNvPr>
          <p:cNvCxnSpPr>
            <a:stCxn id="8" idx="3"/>
            <a:endCxn id="10" idx="4"/>
          </p:cNvCxnSpPr>
          <p:nvPr/>
        </p:nvCxnSpPr>
        <p:spPr>
          <a:xfrm flipV="1">
            <a:off x="6497273" y="2888301"/>
            <a:ext cx="1061208" cy="475683"/>
          </a:xfrm>
          <a:prstGeom prst="curvedConnector2">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Соединитель: изогнутый 23">
            <a:extLst>
              <a:ext uri="{FF2B5EF4-FFF2-40B4-BE49-F238E27FC236}">
                <a16:creationId xmlns:a16="http://schemas.microsoft.com/office/drawing/2014/main" id="{D2D2D491-B62B-4434-9782-AB1D604D7A2A}"/>
              </a:ext>
            </a:extLst>
          </p:cNvPr>
          <p:cNvCxnSpPr>
            <a:stCxn id="10" idx="0"/>
            <a:endCxn id="19" idx="4"/>
          </p:cNvCxnSpPr>
          <p:nvPr/>
        </p:nvCxnSpPr>
        <p:spPr>
          <a:xfrm rot="5400000" flipH="1" flipV="1">
            <a:off x="7861397" y="1677656"/>
            <a:ext cx="243474" cy="849307"/>
          </a:xfrm>
          <a:prstGeom prst="curvedConnector3">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Соединитель: изогнутый 25">
            <a:extLst>
              <a:ext uri="{FF2B5EF4-FFF2-40B4-BE49-F238E27FC236}">
                <a16:creationId xmlns:a16="http://schemas.microsoft.com/office/drawing/2014/main" id="{B091D750-46D4-4FE0-92FA-197B5AC7137A}"/>
              </a:ext>
            </a:extLst>
          </p:cNvPr>
          <p:cNvCxnSpPr>
            <a:stCxn id="10" idx="6"/>
            <a:endCxn id="17" idx="2"/>
          </p:cNvCxnSpPr>
          <p:nvPr/>
        </p:nvCxnSpPr>
        <p:spPr>
          <a:xfrm flipV="1">
            <a:off x="8246378" y="1915458"/>
            <a:ext cx="1718504" cy="640716"/>
          </a:xfrm>
          <a:prstGeom prst="curvedConnector3">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Соединитель: изогнутый 27">
            <a:extLst>
              <a:ext uri="{FF2B5EF4-FFF2-40B4-BE49-F238E27FC236}">
                <a16:creationId xmlns:a16="http://schemas.microsoft.com/office/drawing/2014/main" id="{8725138D-5485-43DD-A8A1-06932387415C}"/>
              </a:ext>
            </a:extLst>
          </p:cNvPr>
          <p:cNvCxnSpPr>
            <a:stCxn id="10" idx="5"/>
            <a:endCxn id="15" idx="2"/>
          </p:cNvCxnSpPr>
          <p:nvPr/>
        </p:nvCxnSpPr>
        <p:spPr>
          <a:xfrm rot="16200000" flipH="1">
            <a:off x="8498092" y="2337827"/>
            <a:ext cx="254179" cy="1160569"/>
          </a:xfrm>
          <a:prstGeom prst="curvedConnector2">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9" name="Овал 28">
            <a:extLst>
              <a:ext uri="{FF2B5EF4-FFF2-40B4-BE49-F238E27FC236}">
                <a16:creationId xmlns:a16="http://schemas.microsoft.com/office/drawing/2014/main" id="{3E660843-F9EA-4174-8AC8-2ACE35B07F2C}"/>
              </a:ext>
            </a:extLst>
          </p:cNvPr>
          <p:cNvSpPr/>
          <p:nvPr/>
        </p:nvSpPr>
        <p:spPr>
          <a:xfrm>
            <a:off x="2859979" y="2224046"/>
            <a:ext cx="1694576" cy="909106"/>
          </a:xfrm>
          <a:prstGeom prst="ellipse">
            <a:avLst/>
          </a:prstGeom>
          <a:noFill/>
          <a:ln w="28575" cap="flat" cmpd="sng" algn="ctr">
            <a:solidFill>
              <a:srgbClr val="00B0F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30" name="TextBox 29">
            <a:extLst>
              <a:ext uri="{FF2B5EF4-FFF2-40B4-BE49-F238E27FC236}">
                <a16:creationId xmlns:a16="http://schemas.microsoft.com/office/drawing/2014/main" id="{386D03F3-A412-476B-BD3C-5C5FA93A16A8}"/>
              </a:ext>
            </a:extLst>
          </p:cNvPr>
          <p:cNvSpPr txBox="1"/>
          <p:nvPr/>
        </p:nvSpPr>
        <p:spPr>
          <a:xfrm>
            <a:off x="2920401" y="2472022"/>
            <a:ext cx="1685519" cy="400110"/>
          </a:xfrm>
          <a:prstGeom prst="rect">
            <a:avLst/>
          </a:prstGeom>
          <a:noFill/>
        </p:spPr>
        <p:txBody>
          <a:bodyPr wrap="square" rtlCol="0">
            <a:spAutoFit/>
          </a:bodyPr>
          <a:lstStyle/>
          <a:p>
            <a:r>
              <a:rPr lang="en-US" sz="2000" dirty="0">
                <a:solidFill>
                  <a:schemeClr val="bg1"/>
                </a:solidFill>
              </a:rPr>
              <a:t>Cybersecurity </a:t>
            </a:r>
            <a:endParaRPr lang="ru-RU" sz="2000" dirty="0">
              <a:solidFill>
                <a:schemeClr val="bg1"/>
              </a:solidFill>
            </a:endParaRPr>
          </a:p>
        </p:txBody>
      </p:sp>
      <p:sp>
        <p:nvSpPr>
          <p:cNvPr id="31" name="Овал 30">
            <a:extLst>
              <a:ext uri="{FF2B5EF4-FFF2-40B4-BE49-F238E27FC236}">
                <a16:creationId xmlns:a16="http://schemas.microsoft.com/office/drawing/2014/main" id="{F02691AA-8FD4-4563-9071-B7E6D9BFFF92}"/>
              </a:ext>
            </a:extLst>
          </p:cNvPr>
          <p:cNvSpPr/>
          <p:nvPr/>
        </p:nvSpPr>
        <p:spPr>
          <a:xfrm>
            <a:off x="2270507" y="977514"/>
            <a:ext cx="1694576" cy="909106"/>
          </a:xfrm>
          <a:prstGeom prst="ellipse">
            <a:avLst/>
          </a:prstGeom>
          <a:noFill/>
          <a:ln w="28575" cap="flat" cmpd="sng" algn="ctr">
            <a:solidFill>
              <a:srgbClr val="00B0F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32" name="TextBox 31">
            <a:extLst>
              <a:ext uri="{FF2B5EF4-FFF2-40B4-BE49-F238E27FC236}">
                <a16:creationId xmlns:a16="http://schemas.microsoft.com/office/drawing/2014/main" id="{74587CD0-3B67-4E6D-A479-2D1A5DE7310E}"/>
              </a:ext>
            </a:extLst>
          </p:cNvPr>
          <p:cNvSpPr txBox="1"/>
          <p:nvPr/>
        </p:nvSpPr>
        <p:spPr>
          <a:xfrm>
            <a:off x="2270507" y="1225490"/>
            <a:ext cx="1891876" cy="400110"/>
          </a:xfrm>
          <a:prstGeom prst="rect">
            <a:avLst/>
          </a:prstGeom>
          <a:noFill/>
        </p:spPr>
        <p:txBody>
          <a:bodyPr wrap="square" rtlCol="0">
            <a:spAutoFit/>
          </a:bodyPr>
          <a:lstStyle/>
          <a:p>
            <a:r>
              <a:rPr lang="en-US" sz="2000" dirty="0">
                <a:solidFill>
                  <a:schemeClr val="bg1"/>
                </a:solidFill>
              </a:rPr>
              <a:t>Threat analysis </a:t>
            </a:r>
            <a:endParaRPr lang="ru-RU" sz="2000" dirty="0">
              <a:solidFill>
                <a:schemeClr val="bg1"/>
              </a:solidFill>
            </a:endParaRPr>
          </a:p>
        </p:txBody>
      </p:sp>
      <p:sp>
        <p:nvSpPr>
          <p:cNvPr id="37" name="Овал 36">
            <a:extLst>
              <a:ext uri="{FF2B5EF4-FFF2-40B4-BE49-F238E27FC236}">
                <a16:creationId xmlns:a16="http://schemas.microsoft.com/office/drawing/2014/main" id="{E3074E09-96A4-45E6-B406-8DAF450ACE65}"/>
              </a:ext>
            </a:extLst>
          </p:cNvPr>
          <p:cNvSpPr/>
          <p:nvPr/>
        </p:nvSpPr>
        <p:spPr>
          <a:xfrm>
            <a:off x="394360" y="1595310"/>
            <a:ext cx="1694576" cy="909106"/>
          </a:xfrm>
          <a:prstGeom prst="ellipse">
            <a:avLst/>
          </a:prstGeom>
          <a:noFill/>
          <a:ln w="28575" cap="flat" cmpd="sng" algn="ctr">
            <a:solidFill>
              <a:srgbClr val="00B0F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38" name="TextBox 37">
            <a:extLst>
              <a:ext uri="{FF2B5EF4-FFF2-40B4-BE49-F238E27FC236}">
                <a16:creationId xmlns:a16="http://schemas.microsoft.com/office/drawing/2014/main" id="{191AA18D-EEDB-44F9-B963-7E5691C43B77}"/>
              </a:ext>
            </a:extLst>
          </p:cNvPr>
          <p:cNvSpPr txBox="1"/>
          <p:nvPr/>
        </p:nvSpPr>
        <p:spPr>
          <a:xfrm>
            <a:off x="454782" y="1843286"/>
            <a:ext cx="1685519" cy="400110"/>
          </a:xfrm>
          <a:prstGeom prst="rect">
            <a:avLst/>
          </a:prstGeom>
          <a:noFill/>
        </p:spPr>
        <p:txBody>
          <a:bodyPr wrap="square" rtlCol="0">
            <a:spAutoFit/>
          </a:bodyPr>
          <a:lstStyle/>
          <a:p>
            <a:r>
              <a:rPr lang="en-US" sz="2000" dirty="0">
                <a:solidFill>
                  <a:schemeClr val="bg1"/>
                </a:solidFill>
              </a:rPr>
              <a:t>Criminalistics  </a:t>
            </a:r>
            <a:endParaRPr lang="ru-RU" sz="2000" dirty="0">
              <a:solidFill>
                <a:schemeClr val="bg1"/>
              </a:solidFill>
            </a:endParaRPr>
          </a:p>
        </p:txBody>
      </p:sp>
      <p:sp>
        <p:nvSpPr>
          <p:cNvPr id="39" name="Овал 38">
            <a:extLst>
              <a:ext uri="{FF2B5EF4-FFF2-40B4-BE49-F238E27FC236}">
                <a16:creationId xmlns:a16="http://schemas.microsoft.com/office/drawing/2014/main" id="{271140C6-22A5-48D0-A991-1AD004D0356F}"/>
              </a:ext>
            </a:extLst>
          </p:cNvPr>
          <p:cNvSpPr/>
          <p:nvPr/>
        </p:nvSpPr>
        <p:spPr>
          <a:xfrm>
            <a:off x="828995" y="2799318"/>
            <a:ext cx="1869574" cy="909106"/>
          </a:xfrm>
          <a:prstGeom prst="ellipse">
            <a:avLst/>
          </a:prstGeom>
          <a:noFill/>
          <a:ln w="28575" cap="flat" cmpd="sng" algn="ctr">
            <a:solidFill>
              <a:srgbClr val="00B0F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40" name="TextBox 39">
            <a:extLst>
              <a:ext uri="{FF2B5EF4-FFF2-40B4-BE49-F238E27FC236}">
                <a16:creationId xmlns:a16="http://schemas.microsoft.com/office/drawing/2014/main" id="{881399F1-9567-4BF0-94A2-D9F17F24DD4F}"/>
              </a:ext>
            </a:extLst>
          </p:cNvPr>
          <p:cNvSpPr txBox="1"/>
          <p:nvPr/>
        </p:nvSpPr>
        <p:spPr>
          <a:xfrm>
            <a:off x="809245" y="3045201"/>
            <a:ext cx="2017572" cy="400110"/>
          </a:xfrm>
          <a:prstGeom prst="rect">
            <a:avLst/>
          </a:prstGeom>
          <a:noFill/>
        </p:spPr>
        <p:txBody>
          <a:bodyPr wrap="square" rtlCol="0">
            <a:spAutoFit/>
          </a:bodyPr>
          <a:lstStyle/>
          <a:p>
            <a:r>
              <a:rPr lang="en-US" sz="2000" dirty="0">
                <a:solidFill>
                  <a:schemeClr val="bg1"/>
                </a:solidFill>
              </a:rPr>
              <a:t>Security audition  </a:t>
            </a:r>
            <a:endParaRPr lang="ru-RU" sz="2000" dirty="0">
              <a:solidFill>
                <a:schemeClr val="bg1"/>
              </a:solidFill>
            </a:endParaRPr>
          </a:p>
        </p:txBody>
      </p:sp>
      <p:cxnSp>
        <p:nvCxnSpPr>
          <p:cNvPr id="42" name="Соединитель: изогнутый 41">
            <a:extLst>
              <a:ext uri="{FF2B5EF4-FFF2-40B4-BE49-F238E27FC236}">
                <a16:creationId xmlns:a16="http://schemas.microsoft.com/office/drawing/2014/main" id="{766E88EE-4009-476A-BDEE-A34B04EBC313}"/>
              </a:ext>
            </a:extLst>
          </p:cNvPr>
          <p:cNvCxnSpPr>
            <a:stCxn id="29" idx="0"/>
            <a:endCxn id="31" idx="3"/>
          </p:cNvCxnSpPr>
          <p:nvPr/>
        </p:nvCxnSpPr>
        <p:spPr>
          <a:xfrm rot="16200000" flipV="1">
            <a:off x="2877690" y="1394468"/>
            <a:ext cx="470561" cy="1188595"/>
          </a:xfrm>
          <a:prstGeom prst="curved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4" name="Соединитель: изогнутый 43">
            <a:extLst>
              <a:ext uri="{FF2B5EF4-FFF2-40B4-BE49-F238E27FC236}">
                <a16:creationId xmlns:a16="http://schemas.microsoft.com/office/drawing/2014/main" id="{DF701410-C95C-4153-977B-8864FE148EB9}"/>
              </a:ext>
            </a:extLst>
          </p:cNvPr>
          <p:cNvCxnSpPr>
            <a:stCxn id="29" idx="2"/>
            <a:endCxn id="38" idx="3"/>
          </p:cNvCxnSpPr>
          <p:nvPr/>
        </p:nvCxnSpPr>
        <p:spPr>
          <a:xfrm rot="10800000">
            <a:off x="2140301" y="2043341"/>
            <a:ext cx="719678" cy="635258"/>
          </a:xfrm>
          <a:prstGeom prst="curved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6" name="Соединитель: изогнутый 45">
            <a:extLst>
              <a:ext uri="{FF2B5EF4-FFF2-40B4-BE49-F238E27FC236}">
                <a16:creationId xmlns:a16="http://schemas.microsoft.com/office/drawing/2014/main" id="{C79784C8-90C2-4802-AA0C-F3244F5074E3}"/>
              </a:ext>
            </a:extLst>
          </p:cNvPr>
          <p:cNvCxnSpPr>
            <a:cxnSpLocks/>
            <a:stCxn id="29" idx="3"/>
            <a:endCxn id="39" idx="7"/>
          </p:cNvCxnSpPr>
          <p:nvPr/>
        </p:nvCxnSpPr>
        <p:spPr>
          <a:xfrm rot="5400000" flipH="1">
            <a:off x="2732678" y="2624551"/>
            <a:ext cx="67564" cy="683368"/>
          </a:xfrm>
          <a:prstGeom prst="curvedConnector5">
            <a:avLst>
              <a:gd name="adj1" fmla="val -338346"/>
              <a:gd name="adj2" fmla="val 48125"/>
              <a:gd name="adj3" fmla="val 438346"/>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9" name="Соединитель: изогнутый 48">
            <a:extLst>
              <a:ext uri="{FF2B5EF4-FFF2-40B4-BE49-F238E27FC236}">
                <a16:creationId xmlns:a16="http://schemas.microsoft.com/office/drawing/2014/main" id="{E4B58784-8F25-4298-AC62-A2F0EE117720}"/>
              </a:ext>
            </a:extLst>
          </p:cNvPr>
          <p:cNvCxnSpPr>
            <a:stCxn id="8" idx="1"/>
            <a:endCxn id="29" idx="4"/>
          </p:cNvCxnSpPr>
          <p:nvPr/>
        </p:nvCxnSpPr>
        <p:spPr>
          <a:xfrm rot="10800000">
            <a:off x="3707267" y="3133152"/>
            <a:ext cx="1095430" cy="230832"/>
          </a:xfrm>
          <a:prstGeom prst="curvedConnector2">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2" name="Овал 51">
            <a:extLst>
              <a:ext uri="{FF2B5EF4-FFF2-40B4-BE49-F238E27FC236}">
                <a16:creationId xmlns:a16="http://schemas.microsoft.com/office/drawing/2014/main" id="{CD5417C2-1ECA-4414-B7CD-5A44C9871727}"/>
              </a:ext>
            </a:extLst>
          </p:cNvPr>
          <p:cNvSpPr/>
          <p:nvPr/>
        </p:nvSpPr>
        <p:spPr>
          <a:xfrm>
            <a:off x="2678876" y="3851251"/>
            <a:ext cx="1694576" cy="909106"/>
          </a:xfrm>
          <a:prstGeom prst="ellipse">
            <a:avLst/>
          </a:prstGeom>
          <a:noFill/>
          <a:ln w="28575" cap="flat" cmpd="sng" algn="ctr">
            <a:solidFill>
              <a:srgbClr val="FFC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53" name="TextBox 52">
            <a:extLst>
              <a:ext uri="{FF2B5EF4-FFF2-40B4-BE49-F238E27FC236}">
                <a16:creationId xmlns:a16="http://schemas.microsoft.com/office/drawing/2014/main" id="{2F8303DD-FCEC-42AF-955F-9F54D0C7DFA1}"/>
              </a:ext>
            </a:extLst>
          </p:cNvPr>
          <p:cNvSpPr txBox="1"/>
          <p:nvPr/>
        </p:nvSpPr>
        <p:spPr>
          <a:xfrm>
            <a:off x="2698569" y="4115866"/>
            <a:ext cx="1685519" cy="400110"/>
          </a:xfrm>
          <a:prstGeom prst="rect">
            <a:avLst/>
          </a:prstGeom>
          <a:noFill/>
        </p:spPr>
        <p:txBody>
          <a:bodyPr wrap="square" rtlCol="0">
            <a:spAutoFit/>
          </a:bodyPr>
          <a:lstStyle/>
          <a:p>
            <a:r>
              <a:rPr lang="en-US" sz="2000" dirty="0">
                <a:solidFill>
                  <a:schemeClr val="bg1"/>
                </a:solidFill>
              </a:rPr>
              <a:t>Law and order </a:t>
            </a:r>
            <a:endParaRPr lang="ru-RU" sz="2000" dirty="0">
              <a:solidFill>
                <a:schemeClr val="bg1"/>
              </a:solidFill>
            </a:endParaRPr>
          </a:p>
        </p:txBody>
      </p:sp>
      <p:sp>
        <p:nvSpPr>
          <p:cNvPr id="54" name="Овал 53">
            <a:extLst>
              <a:ext uri="{FF2B5EF4-FFF2-40B4-BE49-F238E27FC236}">
                <a16:creationId xmlns:a16="http://schemas.microsoft.com/office/drawing/2014/main" id="{C1CA44BF-8B77-444A-AE6C-8728CB2E89AF}"/>
              </a:ext>
            </a:extLst>
          </p:cNvPr>
          <p:cNvSpPr/>
          <p:nvPr/>
        </p:nvSpPr>
        <p:spPr>
          <a:xfrm>
            <a:off x="316203" y="4061423"/>
            <a:ext cx="1869574" cy="909106"/>
          </a:xfrm>
          <a:prstGeom prst="ellipse">
            <a:avLst/>
          </a:prstGeom>
          <a:noFill/>
          <a:ln w="28575" cap="flat" cmpd="sng" algn="ctr">
            <a:solidFill>
              <a:srgbClr val="FFC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55" name="TextBox 54">
            <a:extLst>
              <a:ext uri="{FF2B5EF4-FFF2-40B4-BE49-F238E27FC236}">
                <a16:creationId xmlns:a16="http://schemas.microsoft.com/office/drawing/2014/main" id="{EB37A7FA-B988-4A80-81D3-25B06B3CFB2D}"/>
              </a:ext>
            </a:extLst>
          </p:cNvPr>
          <p:cNvSpPr txBox="1"/>
          <p:nvPr/>
        </p:nvSpPr>
        <p:spPr>
          <a:xfrm>
            <a:off x="557327" y="4162033"/>
            <a:ext cx="2017572" cy="707886"/>
          </a:xfrm>
          <a:prstGeom prst="rect">
            <a:avLst/>
          </a:prstGeom>
          <a:noFill/>
        </p:spPr>
        <p:txBody>
          <a:bodyPr wrap="square" rtlCol="0">
            <a:spAutoFit/>
          </a:bodyPr>
          <a:lstStyle/>
          <a:p>
            <a:r>
              <a:rPr lang="en-US" sz="2000" dirty="0">
                <a:solidFill>
                  <a:schemeClr val="bg1"/>
                </a:solidFill>
              </a:rPr>
              <a:t>Searching for “</a:t>
            </a:r>
            <a:r>
              <a:rPr lang="en-US" sz="2000" dirty="0" err="1">
                <a:solidFill>
                  <a:schemeClr val="bg1"/>
                </a:solidFill>
              </a:rPr>
              <a:t>missings</a:t>
            </a:r>
            <a:r>
              <a:rPr lang="en-US" sz="2000" dirty="0">
                <a:solidFill>
                  <a:schemeClr val="bg1"/>
                </a:solidFill>
              </a:rPr>
              <a:t>”</a:t>
            </a:r>
            <a:endParaRPr lang="ru-RU" sz="2000" dirty="0">
              <a:solidFill>
                <a:schemeClr val="bg1"/>
              </a:solidFill>
            </a:endParaRPr>
          </a:p>
        </p:txBody>
      </p:sp>
      <p:sp>
        <p:nvSpPr>
          <p:cNvPr id="60" name="Овал 59">
            <a:extLst>
              <a:ext uri="{FF2B5EF4-FFF2-40B4-BE49-F238E27FC236}">
                <a16:creationId xmlns:a16="http://schemas.microsoft.com/office/drawing/2014/main" id="{32C45F0A-0620-416D-AD51-543BDFE2C97C}"/>
              </a:ext>
            </a:extLst>
          </p:cNvPr>
          <p:cNvSpPr/>
          <p:nvPr/>
        </p:nvSpPr>
        <p:spPr>
          <a:xfrm>
            <a:off x="1130244" y="5118044"/>
            <a:ext cx="1694576" cy="909106"/>
          </a:xfrm>
          <a:prstGeom prst="ellipse">
            <a:avLst/>
          </a:prstGeom>
          <a:noFill/>
          <a:ln w="28575" cap="flat" cmpd="sng" algn="ctr">
            <a:solidFill>
              <a:srgbClr val="FFC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61" name="TextBox 60">
            <a:extLst>
              <a:ext uri="{FF2B5EF4-FFF2-40B4-BE49-F238E27FC236}">
                <a16:creationId xmlns:a16="http://schemas.microsoft.com/office/drawing/2014/main" id="{43D220C1-2F50-492A-A3C6-67857FC5C4A6}"/>
              </a:ext>
            </a:extLst>
          </p:cNvPr>
          <p:cNvSpPr txBox="1"/>
          <p:nvPr/>
        </p:nvSpPr>
        <p:spPr>
          <a:xfrm>
            <a:off x="1149937" y="5382659"/>
            <a:ext cx="1685519" cy="400110"/>
          </a:xfrm>
          <a:prstGeom prst="rect">
            <a:avLst/>
          </a:prstGeom>
          <a:noFill/>
        </p:spPr>
        <p:txBody>
          <a:bodyPr wrap="square" rtlCol="0">
            <a:spAutoFit/>
          </a:bodyPr>
          <a:lstStyle/>
          <a:p>
            <a:r>
              <a:rPr lang="en-US" sz="2000" dirty="0">
                <a:solidFill>
                  <a:schemeClr val="bg1"/>
                </a:solidFill>
              </a:rPr>
              <a:t>Anti-terrorism</a:t>
            </a:r>
            <a:endParaRPr lang="ru-RU" sz="2000" dirty="0">
              <a:solidFill>
                <a:schemeClr val="bg1"/>
              </a:solidFill>
            </a:endParaRPr>
          </a:p>
        </p:txBody>
      </p:sp>
      <p:sp>
        <p:nvSpPr>
          <p:cNvPr id="62" name="Овал 61">
            <a:extLst>
              <a:ext uri="{FF2B5EF4-FFF2-40B4-BE49-F238E27FC236}">
                <a16:creationId xmlns:a16="http://schemas.microsoft.com/office/drawing/2014/main" id="{79D9320E-3E65-4FA2-9BAF-B00830FBCF32}"/>
              </a:ext>
            </a:extLst>
          </p:cNvPr>
          <p:cNvSpPr/>
          <p:nvPr/>
        </p:nvSpPr>
        <p:spPr>
          <a:xfrm>
            <a:off x="3136260" y="5318099"/>
            <a:ext cx="1694576" cy="909106"/>
          </a:xfrm>
          <a:prstGeom prst="ellipse">
            <a:avLst/>
          </a:prstGeom>
          <a:noFill/>
          <a:ln w="28575" cap="flat" cmpd="sng" algn="ctr">
            <a:solidFill>
              <a:srgbClr val="FFC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63" name="TextBox 62">
            <a:extLst>
              <a:ext uri="{FF2B5EF4-FFF2-40B4-BE49-F238E27FC236}">
                <a16:creationId xmlns:a16="http://schemas.microsoft.com/office/drawing/2014/main" id="{6FCB4744-ED94-44C0-875D-2733AA37A028}"/>
              </a:ext>
            </a:extLst>
          </p:cNvPr>
          <p:cNvSpPr txBox="1"/>
          <p:nvPr/>
        </p:nvSpPr>
        <p:spPr>
          <a:xfrm>
            <a:off x="3125624" y="5382659"/>
            <a:ext cx="1685519" cy="707886"/>
          </a:xfrm>
          <a:prstGeom prst="rect">
            <a:avLst/>
          </a:prstGeom>
          <a:noFill/>
        </p:spPr>
        <p:txBody>
          <a:bodyPr wrap="square" rtlCol="0">
            <a:spAutoFit/>
          </a:bodyPr>
          <a:lstStyle/>
          <a:p>
            <a:pPr algn="ctr"/>
            <a:r>
              <a:rPr lang="en-US" sz="2000" dirty="0">
                <a:solidFill>
                  <a:schemeClr val="bg1"/>
                </a:solidFill>
              </a:rPr>
              <a:t>Crime investigations</a:t>
            </a:r>
            <a:endParaRPr lang="ru-RU" sz="2000" dirty="0">
              <a:solidFill>
                <a:schemeClr val="bg1"/>
              </a:solidFill>
            </a:endParaRPr>
          </a:p>
        </p:txBody>
      </p:sp>
      <p:cxnSp>
        <p:nvCxnSpPr>
          <p:cNvPr id="65" name="Соединитель: изогнутый 64">
            <a:extLst>
              <a:ext uri="{FF2B5EF4-FFF2-40B4-BE49-F238E27FC236}">
                <a16:creationId xmlns:a16="http://schemas.microsoft.com/office/drawing/2014/main" id="{7B06DDEC-8508-4570-AA8E-CDA9CD67550C}"/>
              </a:ext>
            </a:extLst>
          </p:cNvPr>
          <p:cNvCxnSpPr>
            <a:stCxn id="8" idx="1"/>
            <a:endCxn id="52" idx="0"/>
          </p:cNvCxnSpPr>
          <p:nvPr/>
        </p:nvCxnSpPr>
        <p:spPr>
          <a:xfrm rot="10800000" flipV="1">
            <a:off x="3526165" y="3363983"/>
            <a:ext cx="1276533" cy="487267"/>
          </a:xfrm>
          <a:prstGeom prst="curvedConnector2">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Соединитель: изогнутый 66">
            <a:extLst>
              <a:ext uri="{FF2B5EF4-FFF2-40B4-BE49-F238E27FC236}">
                <a16:creationId xmlns:a16="http://schemas.microsoft.com/office/drawing/2014/main" id="{2E3D50A1-3693-40AD-8009-A03B56FDB483}"/>
              </a:ext>
            </a:extLst>
          </p:cNvPr>
          <p:cNvCxnSpPr>
            <a:stCxn id="52" idx="2"/>
            <a:endCxn id="54" idx="0"/>
          </p:cNvCxnSpPr>
          <p:nvPr/>
        </p:nvCxnSpPr>
        <p:spPr>
          <a:xfrm rot="10800000">
            <a:off x="1250990" y="4061424"/>
            <a:ext cx="1427886" cy="244381"/>
          </a:xfrm>
          <a:prstGeom prst="curvedConnector4">
            <a:avLst>
              <a:gd name="adj1" fmla="val 17267"/>
              <a:gd name="adj2" fmla="val 193542"/>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9" name="Соединитель: изогнутый 68">
            <a:extLst>
              <a:ext uri="{FF2B5EF4-FFF2-40B4-BE49-F238E27FC236}">
                <a16:creationId xmlns:a16="http://schemas.microsoft.com/office/drawing/2014/main" id="{02CB0905-9284-4F9D-98EB-0F2CCD65B2E4}"/>
              </a:ext>
            </a:extLst>
          </p:cNvPr>
          <p:cNvCxnSpPr>
            <a:stCxn id="52" idx="3"/>
            <a:endCxn id="60" idx="0"/>
          </p:cNvCxnSpPr>
          <p:nvPr/>
        </p:nvCxnSpPr>
        <p:spPr>
          <a:xfrm rot="5400000">
            <a:off x="2206876" y="4397879"/>
            <a:ext cx="490822" cy="949509"/>
          </a:xfrm>
          <a:prstGeom prst="curved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Соединитель: изогнутый 70">
            <a:extLst>
              <a:ext uri="{FF2B5EF4-FFF2-40B4-BE49-F238E27FC236}">
                <a16:creationId xmlns:a16="http://schemas.microsoft.com/office/drawing/2014/main" id="{591A6AEA-8A97-4ED6-A39D-5332C68E6985}"/>
              </a:ext>
            </a:extLst>
          </p:cNvPr>
          <p:cNvCxnSpPr>
            <a:stCxn id="52" idx="4"/>
            <a:endCxn id="62" idx="0"/>
          </p:cNvCxnSpPr>
          <p:nvPr/>
        </p:nvCxnSpPr>
        <p:spPr>
          <a:xfrm rot="16200000" flipH="1">
            <a:off x="3475985" y="4810536"/>
            <a:ext cx="557742" cy="457384"/>
          </a:xfrm>
          <a:prstGeom prst="curved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73" name="Овал 72">
            <a:extLst>
              <a:ext uri="{FF2B5EF4-FFF2-40B4-BE49-F238E27FC236}">
                <a16:creationId xmlns:a16="http://schemas.microsoft.com/office/drawing/2014/main" id="{C8FE4AAC-EB08-4D72-AE65-87FC020EDECE}"/>
              </a:ext>
            </a:extLst>
          </p:cNvPr>
          <p:cNvSpPr/>
          <p:nvPr/>
        </p:nvSpPr>
        <p:spPr>
          <a:xfrm>
            <a:off x="7004808" y="3833346"/>
            <a:ext cx="1375795" cy="664255"/>
          </a:xfrm>
          <a:prstGeom prst="ellipse">
            <a:avLst/>
          </a:prstGeom>
          <a:noFill/>
          <a:ln w="28575" cap="flat" cmpd="sng" algn="ctr">
            <a:solidFill>
              <a:schemeClr val="accent2">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74" name="TextBox 73">
            <a:extLst>
              <a:ext uri="{FF2B5EF4-FFF2-40B4-BE49-F238E27FC236}">
                <a16:creationId xmlns:a16="http://schemas.microsoft.com/office/drawing/2014/main" id="{8BD4F10C-7E0B-4926-BA38-A9A59AAC0272}"/>
              </a:ext>
            </a:extLst>
          </p:cNvPr>
          <p:cNvSpPr txBox="1"/>
          <p:nvPr/>
        </p:nvSpPr>
        <p:spPr>
          <a:xfrm>
            <a:off x="7139031" y="3965418"/>
            <a:ext cx="1241572" cy="400110"/>
          </a:xfrm>
          <a:prstGeom prst="rect">
            <a:avLst/>
          </a:prstGeom>
          <a:noFill/>
        </p:spPr>
        <p:txBody>
          <a:bodyPr wrap="square" rtlCol="0">
            <a:spAutoFit/>
          </a:bodyPr>
          <a:lstStyle/>
          <a:p>
            <a:r>
              <a:rPr lang="en-US" sz="2000" dirty="0">
                <a:solidFill>
                  <a:schemeClr val="bg1"/>
                </a:solidFill>
              </a:rPr>
              <a:t>Analytics </a:t>
            </a:r>
            <a:endParaRPr lang="ru-RU" sz="2000" dirty="0">
              <a:solidFill>
                <a:schemeClr val="bg1"/>
              </a:solidFill>
            </a:endParaRPr>
          </a:p>
        </p:txBody>
      </p:sp>
      <p:sp>
        <p:nvSpPr>
          <p:cNvPr id="77" name="Овал 76">
            <a:extLst>
              <a:ext uri="{FF2B5EF4-FFF2-40B4-BE49-F238E27FC236}">
                <a16:creationId xmlns:a16="http://schemas.microsoft.com/office/drawing/2014/main" id="{5C655846-E3C6-4A75-BEEF-37AEBFBB0B5C}"/>
              </a:ext>
            </a:extLst>
          </p:cNvPr>
          <p:cNvSpPr/>
          <p:nvPr/>
        </p:nvSpPr>
        <p:spPr>
          <a:xfrm>
            <a:off x="8986008" y="3712531"/>
            <a:ext cx="1375795" cy="664255"/>
          </a:xfrm>
          <a:prstGeom prst="ellipse">
            <a:avLst/>
          </a:prstGeom>
          <a:noFill/>
          <a:ln w="28575" cap="flat" cmpd="sng" algn="ctr">
            <a:solidFill>
              <a:schemeClr val="accent2">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78" name="TextBox 77">
            <a:extLst>
              <a:ext uri="{FF2B5EF4-FFF2-40B4-BE49-F238E27FC236}">
                <a16:creationId xmlns:a16="http://schemas.microsoft.com/office/drawing/2014/main" id="{51F90966-C24D-453F-8905-133B74E07C5F}"/>
              </a:ext>
            </a:extLst>
          </p:cNvPr>
          <p:cNvSpPr txBox="1"/>
          <p:nvPr/>
        </p:nvSpPr>
        <p:spPr>
          <a:xfrm>
            <a:off x="9205464" y="3836842"/>
            <a:ext cx="1241572" cy="400110"/>
          </a:xfrm>
          <a:prstGeom prst="rect">
            <a:avLst/>
          </a:prstGeom>
          <a:noFill/>
        </p:spPr>
        <p:txBody>
          <a:bodyPr wrap="square" rtlCol="0">
            <a:spAutoFit/>
          </a:bodyPr>
          <a:lstStyle/>
          <a:p>
            <a:r>
              <a:rPr lang="en-US" sz="2000" dirty="0">
                <a:solidFill>
                  <a:schemeClr val="bg1"/>
                </a:solidFill>
              </a:rPr>
              <a:t>Science  </a:t>
            </a:r>
            <a:endParaRPr lang="ru-RU" sz="2000" dirty="0">
              <a:solidFill>
                <a:schemeClr val="bg1"/>
              </a:solidFill>
            </a:endParaRPr>
          </a:p>
        </p:txBody>
      </p:sp>
      <p:sp>
        <p:nvSpPr>
          <p:cNvPr id="79" name="Овал 78">
            <a:extLst>
              <a:ext uri="{FF2B5EF4-FFF2-40B4-BE49-F238E27FC236}">
                <a16:creationId xmlns:a16="http://schemas.microsoft.com/office/drawing/2014/main" id="{0D7831E2-E357-4133-BABC-ECE53B840A2B}"/>
              </a:ext>
            </a:extLst>
          </p:cNvPr>
          <p:cNvSpPr/>
          <p:nvPr/>
        </p:nvSpPr>
        <p:spPr>
          <a:xfrm>
            <a:off x="9241856" y="4785917"/>
            <a:ext cx="1375795" cy="664255"/>
          </a:xfrm>
          <a:prstGeom prst="ellipse">
            <a:avLst/>
          </a:prstGeom>
          <a:noFill/>
          <a:ln w="28575" cap="flat" cmpd="sng" algn="ctr">
            <a:solidFill>
              <a:schemeClr val="accent2">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80" name="TextBox 79">
            <a:extLst>
              <a:ext uri="{FF2B5EF4-FFF2-40B4-BE49-F238E27FC236}">
                <a16:creationId xmlns:a16="http://schemas.microsoft.com/office/drawing/2014/main" id="{C5DF66E5-5119-4264-BB0B-C9C5D2E9D2CC}"/>
              </a:ext>
            </a:extLst>
          </p:cNvPr>
          <p:cNvSpPr txBox="1"/>
          <p:nvPr/>
        </p:nvSpPr>
        <p:spPr>
          <a:xfrm>
            <a:off x="9551972" y="4917989"/>
            <a:ext cx="1241572" cy="400110"/>
          </a:xfrm>
          <a:prstGeom prst="rect">
            <a:avLst/>
          </a:prstGeom>
          <a:noFill/>
        </p:spPr>
        <p:txBody>
          <a:bodyPr wrap="square" rtlCol="0">
            <a:spAutoFit/>
          </a:bodyPr>
          <a:lstStyle/>
          <a:p>
            <a:r>
              <a:rPr lang="en-US" sz="2000" dirty="0">
                <a:solidFill>
                  <a:schemeClr val="bg1"/>
                </a:solidFill>
              </a:rPr>
              <a:t>Press   </a:t>
            </a:r>
            <a:endParaRPr lang="ru-RU" sz="2000" dirty="0">
              <a:solidFill>
                <a:schemeClr val="bg1"/>
              </a:solidFill>
            </a:endParaRPr>
          </a:p>
        </p:txBody>
      </p:sp>
      <p:sp>
        <p:nvSpPr>
          <p:cNvPr id="81" name="Овал 80">
            <a:extLst>
              <a:ext uri="{FF2B5EF4-FFF2-40B4-BE49-F238E27FC236}">
                <a16:creationId xmlns:a16="http://schemas.microsoft.com/office/drawing/2014/main" id="{E101D6FA-7C33-4DAE-BC49-BF0A34AA61AD}"/>
              </a:ext>
            </a:extLst>
          </p:cNvPr>
          <p:cNvSpPr/>
          <p:nvPr/>
        </p:nvSpPr>
        <p:spPr>
          <a:xfrm>
            <a:off x="7780828" y="5431984"/>
            <a:ext cx="1461028" cy="988453"/>
          </a:xfrm>
          <a:prstGeom prst="ellipse">
            <a:avLst/>
          </a:prstGeom>
          <a:noFill/>
          <a:ln w="28575" cap="flat" cmpd="sng" algn="ctr">
            <a:solidFill>
              <a:schemeClr val="accent2">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82" name="TextBox 81">
            <a:extLst>
              <a:ext uri="{FF2B5EF4-FFF2-40B4-BE49-F238E27FC236}">
                <a16:creationId xmlns:a16="http://schemas.microsoft.com/office/drawing/2014/main" id="{BC435CE8-1C91-49DC-B984-412AAEC40E4E}"/>
              </a:ext>
            </a:extLst>
          </p:cNvPr>
          <p:cNvSpPr txBox="1"/>
          <p:nvPr/>
        </p:nvSpPr>
        <p:spPr>
          <a:xfrm>
            <a:off x="8000284" y="5556295"/>
            <a:ext cx="1241572" cy="707886"/>
          </a:xfrm>
          <a:prstGeom prst="rect">
            <a:avLst/>
          </a:prstGeom>
          <a:noFill/>
        </p:spPr>
        <p:txBody>
          <a:bodyPr wrap="square" rtlCol="0">
            <a:spAutoFit/>
          </a:bodyPr>
          <a:lstStyle/>
          <a:p>
            <a:r>
              <a:rPr lang="en-US" sz="2000" dirty="0">
                <a:solidFill>
                  <a:schemeClr val="bg1"/>
                </a:solidFill>
              </a:rPr>
              <a:t>Niche analysis  </a:t>
            </a:r>
            <a:endParaRPr lang="ru-RU" sz="2000" dirty="0">
              <a:solidFill>
                <a:schemeClr val="bg1"/>
              </a:solidFill>
            </a:endParaRPr>
          </a:p>
        </p:txBody>
      </p:sp>
      <p:cxnSp>
        <p:nvCxnSpPr>
          <p:cNvPr id="84" name="Соединитель: изогнутый 83">
            <a:extLst>
              <a:ext uri="{FF2B5EF4-FFF2-40B4-BE49-F238E27FC236}">
                <a16:creationId xmlns:a16="http://schemas.microsoft.com/office/drawing/2014/main" id="{8FE5AF9E-1641-4509-86CF-DCD07BEB4262}"/>
              </a:ext>
            </a:extLst>
          </p:cNvPr>
          <p:cNvCxnSpPr>
            <a:stCxn id="8" idx="3"/>
            <a:endCxn id="73" idx="0"/>
          </p:cNvCxnSpPr>
          <p:nvPr/>
        </p:nvCxnSpPr>
        <p:spPr>
          <a:xfrm>
            <a:off x="6497273" y="3363984"/>
            <a:ext cx="1195433" cy="469362"/>
          </a:xfrm>
          <a:prstGeom prst="curvedConnector2">
            <a:avLst/>
          </a:prstGeom>
          <a:ln w="28575">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6" name="Соединитель: изогнутый 85">
            <a:extLst>
              <a:ext uri="{FF2B5EF4-FFF2-40B4-BE49-F238E27FC236}">
                <a16:creationId xmlns:a16="http://schemas.microsoft.com/office/drawing/2014/main" id="{FDE8F84E-BEA7-4762-AA04-6BEDE8E323E2}"/>
              </a:ext>
            </a:extLst>
          </p:cNvPr>
          <p:cNvCxnSpPr>
            <a:stCxn id="73" idx="7"/>
            <a:endCxn id="77" idx="1"/>
          </p:cNvCxnSpPr>
          <p:nvPr/>
        </p:nvCxnSpPr>
        <p:spPr>
          <a:xfrm rot="5400000" flipH="1" flipV="1">
            <a:off x="8622898" y="3366034"/>
            <a:ext cx="120815" cy="1008367"/>
          </a:xfrm>
          <a:prstGeom prst="curvedConnector3">
            <a:avLst>
              <a:gd name="adj1" fmla="val 369733"/>
            </a:avLst>
          </a:prstGeom>
          <a:ln w="28575">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8" name="Соединитель: изогнутый 87">
            <a:extLst>
              <a:ext uri="{FF2B5EF4-FFF2-40B4-BE49-F238E27FC236}">
                <a16:creationId xmlns:a16="http://schemas.microsoft.com/office/drawing/2014/main" id="{552B32D5-2815-4ED9-9D37-2F9F13E5A5D9}"/>
              </a:ext>
            </a:extLst>
          </p:cNvPr>
          <p:cNvCxnSpPr>
            <a:stCxn id="73" idx="5"/>
            <a:endCxn id="79" idx="2"/>
          </p:cNvCxnSpPr>
          <p:nvPr/>
        </p:nvCxnSpPr>
        <p:spPr>
          <a:xfrm rot="16200000" flipH="1">
            <a:off x="8351628" y="4227817"/>
            <a:ext cx="717722" cy="1062734"/>
          </a:xfrm>
          <a:prstGeom prst="curvedConnector2">
            <a:avLst/>
          </a:prstGeom>
          <a:ln w="28575">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0" name="Соединитель: изогнутый 89">
            <a:extLst>
              <a:ext uri="{FF2B5EF4-FFF2-40B4-BE49-F238E27FC236}">
                <a16:creationId xmlns:a16="http://schemas.microsoft.com/office/drawing/2014/main" id="{8AEDE9BF-A6AD-4D03-84CE-DD229B1D8CD0}"/>
              </a:ext>
            </a:extLst>
          </p:cNvPr>
          <p:cNvCxnSpPr>
            <a:stCxn id="73" idx="4"/>
            <a:endCxn id="81" idx="0"/>
          </p:cNvCxnSpPr>
          <p:nvPr/>
        </p:nvCxnSpPr>
        <p:spPr>
          <a:xfrm rot="16200000" flipH="1">
            <a:off x="7634833" y="4555474"/>
            <a:ext cx="934383" cy="818636"/>
          </a:xfrm>
          <a:prstGeom prst="curvedConnector3">
            <a:avLst/>
          </a:prstGeom>
          <a:ln w="28575">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3902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-cybersecurity</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7" name="TextBox 6">
            <a:extLst>
              <a:ext uri="{FF2B5EF4-FFF2-40B4-BE49-F238E27FC236}">
                <a16:creationId xmlns:a16="http://schemas.microsoft.com/office/drawing/2014/main" id="{B189EC1D-F1F5-4664-9F71-2E69D00BCC9D}"/>
              </a:ext>
            </a:extLst>
          </p:cNvPr>
          <p:cNvSpPr txBox="1"/>
          <p:nvPr/>
        </p:nvSpPr>
        <p:spPr>
          <a:xfrm>
            <a:off x="612396" y="1157681"/>
            <a:ext cx="4924338" cy="4524315"/>
          </a:xfrm>
          <a:prstGeom prst="rect">
            <a:avLst/>
          </a:prstGeom>
          <a:noFill/>
        </p:spPr>
        <p:txBody>
          <a:bodyPr wrap="square" rtlCol="0">
            <a:spAutoFit/>
          </a:bodyPr>
          <a:lstStyle/>
          <a:p>
            <a:pPr marL="457200" indent="-457200">
              <a:buFont typeface="Wingdings" panose="05000000000000000000" pitchFamily="2" charset="2"/>
              <a:buChar char="§"/>
            </a:pPr>
            <a:r>
              <a:rPr lang="en-US" sz="3200" dirty="0">
                <a:solidFill>
                  <a:schemeClr val="bg1"/>
                </a:solidFill>
                <a:latin typeface="Bahnschrift SemiBold SemiConden" panose="020B0502040204020203" pitchFamily="34" charset="0"/>
              </a:rPr>
              <a:t>SOC</a:t>
            </a:r>
          </a:p>
          <a:p>
            <a:pPr marL="457200" indent="-457200">
              <a:buFont typeface="Wingdings" panose="05000000000000000000" pitchFamily="2" charset="2"/>
              <a:buChar char="§"/>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
            </a:pPr>
            <a:r>
              <a:rPr lang="en-US" sz="3200" dirty="0">
                <a:solidFill>
                  <a:schemeClr val="bg1"/>
                </a:solidFill>
                <a:latin typeface="Bahnschrift SemiBold SemiConden" panose="020B0502040204020203" pitchFamily="34" charset="0"/>
              </a:rPr>
              <a:t>Threat hunting</a:t>
            </a:r>
          </a:p>
          <a:p>
            <a:pPr marL="457200" indent="-457200">
              <a:buFont typeface="Wingdings" panose="05000000000000000000" pitchFamily="2" charset="2"/>
              <a:buChar char="§"/>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
            </a:pPr>
            <a:r>
              <a:rPr lang="en-US" sz="3200" dirty="0">
                <a:solidFill>
                  <a:schemeClr val="bg1"/>
                </a:solidFill>
                <a:latin typeface="Bahnschrift SemiBold SemiConden" panose="020B0502040204020203" pitchFamily="34" charset="0"/>
              </a:rPr>
              <a:t>Penetration testing</a:t>
            </a:r>
          </a:p>
          <a:p>
            <a:pPr marL="457200" indent="-457200">
              <a:buFont typeface="Wingdings" panose="05000000000000000000" pitchFamily="2" charset="2"/>
              <a:buChar char="§"/>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
            </a:pPr>
            <a:r>
              <a:rPr lang="en-US" sz="3200" dirty="0">
                <a:solidFill>
                  <a:schemeClr val="bg1"/>
                </a:solidFill>
                <a:latin typeface="Bahnschrift SemiBold SemiConden" panose="020B0502040204020203" pitchFamily="34" charset="0"/>
              </a:rPr>
              <a:t>Data leak detection</a:t>
            </a:r>
          </a:p>
          <a:p>
            <a:pPr marL="457200" indent="-457200">
              <a:buFont typeface="Wingdings" panose="05000000000000000000" pitchFamily="2" charset="2"/>
              <a:buChar char="§"/>
            </a:pPr>
            <a:endParaRPr lang="en-US" sz="3200" dirty="0">
              <a:solidFill>
                <a:schemeClr val="bg1"/>
              </a:solidFill>
              <a:latin typeface="Bahnschrift SemiBold SemiConden" panose="020B0502040204020203" pitchFamily="34" charset="0"/>
            </a:endParaRPr>
          </a:p>
          <a:p>
            <a:pPr marL="457200" indent="-457200">
              <a:buFont typeface="Wingdings" panose="05000000000000000000" pitchFamily="2" charset="2"/>
              <a:buChar char="§"/>
            </a:pPr>
            <a:r>
              <a:rPr lang="en-US" sz="3200" dirty="0">
                <a:solidFill>
                  <a:schemeClr val="bg1"/>
                </a:solidFill>
                <a:latin typeface="Bahnschrift SemiBold SemiConden" panose="020B0502040204020203" pitchFamily="34" charset="0"/>
              </a:rPr>
              <a:t>Forensics </a:t>
            </a:r>
            <a:endParaRPr lang="ru-RU" sz="3200" dirty="0">
              <a:solidFill>
                <a:schemeClr val="bg1"/>
              </a:solidFill>
              <a:latin typeface="Bahnschrift SemiBold SemiConden" panose="020B0502040204020203" pitchFamily="34" charset="0"/>
            </a:endParaRPr>
          </a:p>
        </p:txBody>
      </p:sp>
      <p:pic>
        <p:nvPicPr>
          <p:cNvPr id="1026" name="Picture 2" descr="nmap — Википедия">
            <a:extLst>
              <a:ext uri="{FF2B5EF4-FFF2-40B4-BE49-F238E27FC236}">
                <a16:creationId xmlns:a16="http://schemas.microsoft.com/office/drawing/2014/main" id="{55843B40-E6DF-4BD3-958E-B7C09FFCAD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2564" y="1058208"/>
            <a:ext cx="3200400" cy="17145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mepage">
            <a:extLst>
              <a:ext uri="{FF2B5EF4-FFF2-40B4-BE49-F238E27FC236}">
                <a16:creationId xmlns:a16="http://schemas.microsoft.com/office/drawing/2014/main" id="{11421F32-FB54-4141-8D4E-5F00CD6C89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36653" y="999995"/>
            <a:ext cx="3113714" cy="194607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OSINTGRAM. What is osintgram ? | by Milanjain | Medium">
            <a:extLst>
              <a:ext uri="{FF2B5EF4-FFF2-40B4-BE49-F238E27FC236}">
                <a16:creationId xmlns:a16="http://schemas.microsoft.com/office/drawing/2014/main" id="{38A1C174-5B76-4E88-B803-2AA41329ADE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4728" r="31142" b="44972"/>
          <a:stretch/>
        </p:blipFill>
        <p:spPr bwMode="auto">
          <a:xfrm>
            <a:off x="5121479" y="3281667"/>
            <a:ext cx="5246964" cy="1160151"/>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Top Social Media Intelligence (SOCMINT) Tools in 2023">
            <a:extLst>
              <a:ext uri="{FF2B5EF4-FFF2-40B4-BE49-F238E27FC236}">
                <a16:creationId xmlns:a16="http://schemas.microsoft.com/office/drawing/2014/main" id="{9B479B52-8CC3-4DC3-947C-33130996B3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1479" y="4790756"/>
            <a:ext cx="3355596" cy="1511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1477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-SOCMINT</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7" name="TextBox 6">
            <a:extLst>
              <a:ext uri="{FF2B5EF4-FFF2-40B4-BE49-F238E27FC236}">
                <a16:creationId xmlns:a16="http://schemas.microsoft.com/office/drawing/2014/main" id="{B189EC1D-F1F5-4664-9F71-2E69D00BCC9D}"/>
              </a:ext>
            </a:extLst>
          </p:cNvPr>
          <p:cNvSpPr txBox="1"/>
          <p:nvPr/>
        </p:nvSpPr>
        <p:spPr>
          <a:xfrm>
            <a:off x="612396" y="1157681"/>
            <a:ext cx="4924338" cy="1138773"/>
          </a:xfrm>
          <a:prstGeom prst="rect">
            <a:avLst/>
          </a:prstGeom>
          <a:noFill/>
        </p:spPr>
        <p:txBody>
          <a:bodyPr wrap="square" rtlCol="0">
            <a:spAutoFit/>
          </a:bodyPr>
          <a:lstStyle/>
          <a:p>
            <a:r>
              <a:rPr lang="en-US" sz="3600" dirty="0">
                <a:solidFill>
                  <a:schemeClr val="bg1"/>
                </a:solidFill>
                <a:latin typeface="Bahnschrift SemiBold SemiConden" panose="020B0502040204020203" pitchFamily="34" charset="0"/>
              </a:rPr>
              <a:t>Social Media OSINT</a:t>
            </a:r>
            <a:endParaRPr lang="ru-RU" sz="36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
        <p:nvSpPr>
          <p:cNvPr id="3" name="TextBox 2">
            <a:extLst>
              <a:ext uri="{FF2B5EF4-FFF2-40B4-BE49-F238E27FC236}">
                <a16:creationId xmlns:a16="http://schemas.microsoft.com/office/drawing/2014/main" id="{51E81381-FD7E-46EF-B16D-247E5ECC8066}"/>
              </a:ext>
            </a:extLst>
          </p:cNvPr>
          <p:cNvSpPr txBox="1"/>
          <p:nvPr/>
        </p:nvSpPr>
        <p:spPr>
          <a:xfrm>
            <a:off x="677038" y="1915458"/>
            <a:ext cx="4795054" cy="1384995"/>
          </a:xfrm>
          <a:prstGeom prst="rect">
            <a:avLst/>
          </a:prstGeom>
          <a:noFill/>
        </p:spPr>
        <p:txBody>
          <a:bodyPr wrap="square" rtlCol="0">
            <a:spAutoFit/>
          </a:bodyPr>
          <a:lstStyle/>
          <a:p>
            <a:r>
              <a:rPr lang="en-US" sz="2800" dirty="0">
                <a:solidFill>
                  <a:schemeClr val="bg1"/>
                </a:solidFill>
                <a:latin typeface="Bahnschrift Condensed" panose="020B0502040204020203" pitchFamily="34" charset="0"/>
              </a:rPr>
              <a:t>Can be performed with many instruments and with any information (name, nickname, phone, email &amp; </a:t>
            </a:r>
            <a:r>
              <a:rPr lang="en-US" sz="2800" dirty="0" err="1">
                <a:solidFill>
                  <a:schemeClr val="bg1"/>
                </a:solidFill>
                <a:latin typeface="Bahnschrift Condensed" panose="020B0502040204020203" pitchFamily="34" charset="0"/>
              </a:rPr>
              <a:t>etc</a:t>
            </a:r>
            <a:r>
              <a:rPr lang="en-US" sz="2800" dirty="0">
                <a:solidFill>
                  <a:schemeClr val="bg1"/>
                </a:solidFill>
                <a:latin typeface="Bahnschrift Condensed" panose="020B0502040204020203" pitchFamily="34" charset="0"/>
              </a:rPr>
              <a:t>)</a:t>
            </a:r>
            <a:endParaRPr lang="ru-RU" sz="2800" dirty="0">
              <a:solidFill>
                <a:schemeClr val="bg1"/>
              </a:solidFill>
              <a:latin typeface="Bahnschrift Condensed" panose="020B0502040204020203" pitchFamily="34" charset="0"/>
            </a:endParaRPr>
          </a:p>
        </p:txBody>
      </p:sp>
      <p:pic>
        <p:nvPicPr>
          <p:cNvPr id="11" name="Рисунок 10">
            <a:extLst>
              <a:ext uri="{FF2B5EF4-FFF2-40B4-BE49-F238E27FC236}">
                <a16:creationId xmlns:a16="http://schemas.microsoft.com/office/drawing/2014/main" id="{80E26038-14AB-406B-B219-7155A1B35EB5}"/>
              </a:ext>
            </a:extLst>
          </p:cNvPr>
          <p:cNvPicPr>
            <a:picLocks noChangeAspect="1"/>
          </p:cNvPicPr>
          <p:nvPr/>
        </p:nvPicPr>
        <p:blipFill>
          <a:blip r:embed="rId2"/>
          <a:stretch>
            <a:fillRect/>
          </a:stretch>
        </p:blipFill>
        <p:spPr>
          <a:xfrm>
            <a:off x="5932764" y="2849775"/>
            <a:ext cx="5962217" cy="3674340"/>
          </a:xfrm>
          <a:prstGeom prst="rect">
            <a:avLst/>
          </a:prstGeom>
        </p:spPr>
      </p:pic>
      <p:pic>
        <p:nvPicPr>
          <p:cNvPr id="15" name="Рисунок 14">
            <a:extLst>
              <a:ext uri="{FF2B5EF4-FFF2-40B4-BE49-F238E27FC236}">
                <a16:creationId xmlns:a16="http://schemas.microsoft.com/office/drawing/2014/main" id="{F8599BEF-E160-4E58-92BB-44AA2C9B1D56}"/>
              </a:ext>
            </a:extLst>
          </p:cNvPr>
          <p:cNvPicPr>
            <a:picLocks noChangeAspect="1"/>
          </p:cNvPicPr>
          <p:nvPr/>
        </p:nvPicPr>
        <p:blipFill>
          <a:blip r:embed="rId3"/>
          <a:stretch>
            <a:fillRect/>
          </a:stretch>
        </p:blipFill>
        <p:spPr>
          <a:xfrm>
            <a:off x="5601376" y="1207489"/>
            <a:ext cx="6259236" cy="1415937"/>
          </a:xfrm>
          <a:prstGeom prst="rect">
            <a:avLst/>
          </a:prstGeom>
        </p:spPr>
      </p:pic>
      <p:sp>
        <p:nvSpPr>
          <p:cNvPr id="17" name="TextBox 16">
            <a:extLst>
              <a:ext uri="{FF2B5EF4-FFF2-40B4-BE49-F238E27FC236}">
                <a16:creationId xmlns:a16="http://schemas.microsoft.com/office/drawing/2014/main" id="{963E0BD1-2FB0-4C6B-9E0F-52F09441C478}"/>
              </a:ext>
            </a:extLst>
          </p:cNvPr>
          <p:cNvSpPr txBox="1"/>
          <p:nvPr/>
        </p:nvSpPr>
        <p:spPr>
          <a:xfrm>
            <a:off x="504213" y="3704957"/>
            <a:ext cx="4924338" cy="2246769"/>
          </a:xfrm>
          <a:prstGeom prst="rect">
            <a:avLst/>
          </a:prstGeom>
          <a:noFill/>
        </p:spPr>
        <p:txBody>
          <a:bodyPr wrap="square" rtlCol="0">
            <a:spAutoFit/>
          </a:bodyPr>
          <a:lstStyle/>
          <a:p>
            <a:r>
              <a:rPr lang="en-US" sz="3600" dirty="0" err="1">
                <a:solidFill>
                  <a:schemeClr val="bg1"/>
                </a:solidFill>
                <a:latin typeface="Bahnschrift SemiBold SemiConden" panose="020B0502040204020203" pitchFamily="34" charset="0"/>
              </a:rPr>
              <a:t>Namech_k</a:t>
            </a:r>
            <a:r>
              <a:rPr lang="en-US" sz="3600" dirty="0">
                <a:solidFill>
                  <a:schemeClr val="bg1"/>
                </a:solidFill>
                <a:latin typeface="Bahnschrift SemiBold SemiConden" panose="020B0502040204020203" pitchFamily="34" charset="0"/>
              </a:rPr>
              <a:t> – web OSINT tool for searching by nickname</a:t>
            </a:r>
            <a:endParaRPr lang="ru-RU" sz="36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1140910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-SOCMINT</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7" name="TextBox 6">
            <a:extLst>
              <a:ext uri="{FF2B5EF4-FFF2-40B4-BE49-F238E27FC236}">
                <a16:creationId xmlns:a16="http://schemas.microsoft.com/office/drawing/2014/main" id="{B189EC1D-F1F5-4664-9F71-2E69D00BCC9D}"/>
              </a:ext>
            </a:extLst>
          </p:cNvPr>
          <p:cNvSpPr txBox="1"/>
          <p:nvPr/>
        </p:nvSpPr>
        <p:spPr>
          <a:xfrm>
            <a:off x="612396" y="1157681"/>
            <a:ext cx="4924338" cy="1138773"/>
          </a:xfrm>
          <a:prstGeom prst="rect">
            <a:avLst/>
          </a:prstGeom>
          <a:noFill/>
        </p:spPr>
        <p:txBody>
          <a:bodyPr wrap="square" rtlCol="0">
            <a:spAutoFit/>
          </a:bodyPr>
          <a:lstStyle/>
          <a:p>
            <a:r>
              <a:rPr lang="en-US" sz="3600" dirty="0">
                <a:solidFill>
                  <a:schemeClr val="bg1"/>
                </a:solidFill>
                <a:latin typeface="Bahnschrift SemiBold SemiConden" panose="020B0502040204020203" pitchFamily="34" charset="0"/>
              </a:rPr>
              <a:t>Social Searcher</a:t>
            </a:r>
            <a:endParaRPr lang="ru-RU" sz="36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sp>
        <p:nvSpPr>
          <p:cNvPr id="3" name="TextBox 2">
            <a:extLst>
              <a:ext uri="{FF2B5EF4-FFF2-40B4-BE49-F238E27FC236}">
                <a16:creationId xmlns:a16="http://schemas.microsoft.com/office/drawing/2014/main" id="{51E81381-FD7E-46EF-B16D-247E5ECC8066}"/>
              </a:ext>
            </a:extLst>
          </p:cNvPr>
          <p:cNvSpPr txBox="1"/>
          <p:nvPr/>
        </p:nvSpPr>
        <p:spPr>
          <a:xfrm>
            <a:off x="677038" y="1915458"/>
            <a:ext cx="4795054" cy="2677656"/>
          </a:xfrm>
          <a:prstGeom prst="rect">
            <a:avLst/>
          </a:prstGeom>
          <a:noFill/>
        </p:spPr>
        <p:txBody>
          <a:bodyPr wrap="square" rtlCol="0">
            <a:spAutoFit/>
          </a:bodyPr>
          <a:lstStyle/>
          <a:p>
            <a:r>
              <a:rPr lang="en-US" sz="2800" dirty="0">
                <a:solidFill>
                  <a:schemeClr val="bg1"/>
                </a:solidFill>
                <a:latin typeface="Bahnschrift Condensed" panose="020B0502040204020203" pitchFamily="34" charset="0"/>
              </a:rPr>
              <a:t>Another OSINT web tool, it can search throw many platform for name/phone/trend</a:t>
            </a:r>
          </a:p>
          <a:p>
            <a:endParaRPr lang="en-US" sz="2800" dirty="0">
              <a:solidFill>
                <a:schemeClr val="bg1"/>
              </a:solidFill>
              <a:latin typeface="Bahnschrift Condensed" panose="020B0502040204020203" pitchFamily="34" charset="0"/>
            </a:endParaRPr>
          </a:p>
          <a:p>
            <a:r>
              <a:rPr lang="en-US" sz="2800" dirty="0">
                <a:solidFill>
                  <a:schemeClr val="bg1"/>
                </a:solidFill>
                <a:latin typeface="Bahnschrift Condensed" panose="020B0502040204020203" pitchFamily="34" charset="0"/>
              </a:rPr>
              <a:t>Mostly, it works better with Europe or USA</a:t>
            </a:r>
            <a:endParaRPr lang="ru-RU" sz="2800" dirty="0">
              <a:solidFill>
                <a:schemeClr val="bg1"/>
              </a:solidFill>
              <a:latin typeface="Bahnschrift Condensed" panose="020B0502040204020203" pitchFamily="34" charset="0"/>
            </a:endParaRPr>
          </a:p>
        </p:txBody>
      </p:sp>
      <p:pic>
        <p:nvPicPr>
          <p:cNvPr id="8" name="Рисунок 7">
            <a:extLst>
              <a:ext uri="{FF2B5EF4-FFF2-40B4-BE49-F238E27FC236}">
                <a16:creationId xmlns:a16="http://schemas.microsoft.com/office/drawing/2014/main" id="{A5C017CB-6B0A-4E22-A311-1FC0DD12BB2D}"/>
              </a:ext>
            </a:extLst>
          </p:cNvPr>
          <p:cNvPicPr>
            <a:picLocks noChangeAspect="1"/>
          </p:cNvPicPr>
          <p:nvPr/>
        </p:nvPicPr>
        <p:blipFill>
          <a:blip r:embed="rId2"/>
          <a:stretch>
            <a:fillRect/>
          </a:stretch>
        </p:blipFill>
        <p:spPr>
          <a:xfrm>
            <a:off x="5932764" y="3810161"/>
            <a:ext cx="5554855" cy="2682714"/>
          </a:xfrm>
          <a:prstGeom prst="rect">
            <a:avLst/>
          </a:prstGeom>
        </p:spPr>
      </p:pic>
      <p:pic>
        <p:nvPicPr>
          <p:cNvPr id="9" name="Рисунок 8">
            <a:extLst>
              <a:ext uri="{FF2B5EF4-FFF2-40B4-BE49-F238E27FC236}">
                <a16:creationId xmlns:a16="http://schemas.microsoft.com/office/drawing/2014/main" id="{CFC8C299-7CEB-4280-A946-5B0CB6D96583}"/>
              </a:ext>
            </a:extLst>
          </p:cNvPr>
          <p:cNvPicPr>
            <a:picLocks noChangeAspect="1"/>
          </p:cNvPicPr>
          <p:nvPr/>
        </p:nvPicPr>
        <p:blipFill>
          <a:blip r:embed="rId3"/>
          <a:stretch>
            <a:fillRect/>
          </a:stretch>
        </p:blipFill>
        <p:spPr>
          <a:xfrm>
            <a:off x="5932764" y="1096698"/>
            <a:ext cx="5161956" cy="2276570"/>
          </a:xfrm>
          <a:prstGeom prst="rect">
            <a:avLst/>
          </a:prstGeom>
        </p:spPr>
      </p:pic>
    </p:spTree>
    <p:extLst>
      <p:ext uri="{BB962C8B-B14F-4D97-AF65-F5344CB8AC3E}">
        <p14:creationId xmlns:p14="http://schemas.microsoft.com/office/powerpoint/2010/main" val="3282177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B5DA-8013-4F5B-9CFF-1B741419971D}"/>
              </a:ext>
            </a:extLst>
          </p:cNvPr>
          <p:cNvSpPr>
            <a:spLocks noGrp="1"/>
          </p:cNvSpPr>
          <p:nvPr>
            <p:ph type="title"/>
          </p:nvPr>
        </p:nvSpPr>
        <p:spPr/>
        <p:txBody>
          <a:bodyPr/>
          <a:lstStyle/>
          <a:p>
            <a:endParaRPr lang="ru-RU"/>
          </a:p>
        </p:txBody>
      </p:sp>
      <p:sp>
        <p:nvSpPr>
          <p:cNvPr id="4" name="Прямоугольник 3">
            <a:extLst>
              <a:ext uri="{FF2B5EF4-FFF2-40B4-BE49-F238E27FC236}">
                <a16:creationId xmlns:a16="http://schemas.microsoft.com/office/drawing/2014/main" id="{4E464C40-D22A-41C4-8C0F-333AB7C414C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cxnSp>
        <p:nvCxnSpPr>
          <p:cNvPr id="5" name="Прямая соединительная линия 4">
            <a:extLst>
              <a:ext uri="{FF2B5EF4-FFF2-40B4-BE49-F238E27FC236}">
                <a16:creationId xmlns:a16="http://schemas.microsoft.com/office/drawing/2014/main" id="{08C9F6AD-6289-4E89-8419-36AD1FA513CB}"/>
              </a:ext>
            </a:extLst>
          </p:cNvPr>
          <p:cNvCxnSpPr>
            <a:cxnSpLocks/>
          </p:cNvCxnSpPr>
          <p:nvPr/>
        </p:nvCxnSpPr>
        <p:spPr>
          <a:xfrm>
            <a:off x="511728" y="865485"/>
            <a:ext cx="1084207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C86E82-0F94-4136-B7D7-BF4D6F6C6515}"/>
              </a:ext>
            </a:extLst>
          </p:cNvPr>
          <p:cNvSpPr txBox="1"/>
          <p:nvPr/>
        </p:nvSpPr>
        <p:spPr>
          <a:xfrm>
            <a:off x="2424418" y="140355"/>
            <a:ext cx="7256477" cy="584775"/>
          </a:xfrm>
          <a:prstGeom prst="rect">
            <a:avLst/>
          </a:prstGeom>
          <a:noFill/>
        </p:spPr>
        <p:txBody>
          <a:bodyPr wrap="square" rtlCol="0">
            <a:spAutoFit/>
          </a:bodyPr>
          <a:lstStyle/>
          <a:p>
            <a:pPr algn="ctr"/>
            <a:r>
              <a:rPr lang="en-US" sz="3200" dirty="0" err="1">
                <a:solidFill>
                  <a:schemeClr val="accent4">
                    <a:lumMod val="60000"/>
                    <a:lumOff val="40000"/>
                  </a:schemeClr>
                </a:solidFill>
                <a:latin typeface="Microsoft Tai Le" panose="020B0502040204020203" pitchFamily="34" charset="0"/>
                <a:cs typeface="Microsoft Tai Le" panose="020B0502040204020203" pitchFamily="34" charset="0"/>
              </a:rPr>
              <a:t>osint@bitwalls</a:t>
            </a:r>
            <a:r>
              <a:rPr lang="en-US" sz="3200" dirty="0">
                <a:solidFill>
                  <a:srgbClr val="4BF339"/>
                </a:solidFill>
                <a:latin typeface="Microsoft Tai Le" panose="020B0502040204020203" pitchFamily="34" charset="0"/>
                <a:cs typeface="Microsoft Tai Le" panose="020B0502040204020203" pitchFamily="34" charset="0"/>
              </a:rPr>
              <a:t>:~$ </a:t>
            </a:r>
            <a:r>
              <a:rPr lang="en-US" sz="3200" dirty="0" err="1">
                <a:solidFill>
                  <a:srgbClr val="4BF339"/>
                </a:solidFill>
                <a:latin typeface="Microsoft Tai Le" panose="020B0502040204020203" pitchFamily="34" charset="0"/>
                <a:cs typeface="Microsoft Tai Le" panose="020B0502040204020203" pitchFamily="34" charset="0"/>
              </a:rPr>
              <a:t>osint</a:t>
            </a:r>
            <a:r>
              <a:rPr lang="en-US" sz="3200" dirty="0">
                <a:solidFill>
                  <a:srgbClr val="4BF339"/>
                </a:solidFill>
                <a:latin typeface="Microsoft Tai Le" panose="020B0502040204020203" pitchFamily="34" charset="0"/>
                <a:cs typeface="Microsoft Tai Le" panose="020B0502040204020203" pitchFamily="34" charset="0"/>
              </a:rPr>
              <a:t> -business</a:t>
            </a:r>
            <a:endParaRPr lang="ru-RU" sz="3200" dirty="0">
              <a:solidFill>
                <a:srgbClr val="4BF339"/>
              </a:solidFill>
              <a:latin typeface="Cascadia Mono" panose="020B0609020000020004" pitchFamily="49" charset="0"/>
              <a:cs typeface="Microsoft Tai Le" panose="020B0502040204020203" pitchFamily="34" charset="0"/>
            </a:endParaRPr>
          </a:p>
        </p:txBody>
      </p:sp>
      <p:sp>
        <p:nvSpPr>
          <p:cNvPr id="7" name="TextBox 6">
            <a:extLst>
              <a:ext uri="{FF2B5EF4-FFF2-40B4-BE49-F238E27FC236}">
                <a16:creationId xmlns:a16="http://schemas.microsoft.com/office/drawing/2014/main" id="{B189EC1D-F1F5-4664-9F71-2E69D00BCC9D}"/>
              </a:ext>
            </a:extLst>
          </p:cNvPr>
          <p:cNvSpPr txBox="1"/>
          <p:nvPr/>
        </p:nvSpPr>
        <p:spPr>
          <a:xfrm>
            <a:off x="612396" y="1157681"/>
            <a:ext cx="4924338" cy="1077218"/>
          </a:xfrm>
          <a:prstGeom prst="rect">
            <a:avLst/>
          </a:prstGeom>
          <a:noFill/>
        </p:spPr>
        <p:txBody>
          <a:bodyPr wrap="square" rtlCol="0">
            <a:spAutoFit/>
          </a:bodyPr>
          <a:lstStyle/>
          <a:p>
            <a:r>
              <a:rPr lang="en-US" sz="3200" dirty="0">
                <a:solidFill>
                  <a:schemeClr val="bg1"/>
                </a:solidFill>
                <a:latin typeface="Bahnschrift SemiBold SemiConden" panose="020B0502040204020203" pitchFamily="34" charset="0"/>
              </a:rPr>
              <a:t>HR Background check</a:t>
            </a:r>
            <a:endParaRPr lang="ru-RU" sz="3200" dirty="0">
              <a:solidFill>
                <a:schemeClr val="bg1"/>
              </a:solidFill>
              <a:latin typeface="Bahnschrift SemiBold SemiConden" panose="020B0502040204020203" pitchFamily="34" charset="0"/>
            </a:endParaRPr>
          </a:p>
          <a:p>
            <a:endParaRPr lang="ru-RU" sz="3200" dirty="0">
              <a:solidFill>
                <a:schemeClr val="bg1"/>
              </a:solidFill>
              <a:latin typeface="Bahnschrift SemiBold SemiConden" panose="020B0502040204020203" pitchFamily="34" charset="0"/>
            </a:endParaRPr>
          </a:p>
        </p:txBody>
      </p:sp>
      <p:pic>
        <p:nvPicPr>
          <p:cNvPr id="8" name="Рисунок 7">
            <a:extLst>
              <a:ext uri="{FF2B5EF4-FFF2-40B4-BE49-F238E27FC236}">
                <a16:creationId xmlns:a16="http://schemas.microsoft.com/office/drawing/2014/main" id="{751FF6CD-5E96-4B68-B36A-EC86700F5D9C}"/>
              </a:ext>
            </a:extLst>
          </p:cNvPr>
          <p:cNvPicPr>
            <a:picLocks noChangeAspect="1"/>
          </p:cNvPicPr>
          <p:nvPr/>
        </p:nvPicPr>
        <p:blipFill>
          <a:blip r:embed="rId2"/>
          <a:stretch>
            <a:fillRect/>
          </a:stretch>
        </p:blipFill>
        <p:spPr>
          <a:xfrm>
            <a:off x="4836334" y="1227250"/>
            <a:ext cx="2981741" cy="2657846"/>
          </a:xfrm>
          <a:prstGeom prst="rect">
            <a:avLst/>
          </a:prstGeom>
        </p:spPr>
      </p:pic>
      <p:pic>
        <p:nvPicPr>
          <p:cNvPr id="9" name="Рисунок 8">
            <a:extLst>
              <a:ext uri="{FF2B5EF4-FFF2-40B4-BE49-F238E27FC236}">
                <a16:creationId xmlns:a16="http://schemas.microsoft.com/office/drawing/2014/main" id="{E1709F6C-34ED-4261-8FFE-EEA295A5A516}"/>
              </a:ext>
            </a:extLst>
          </p:cNvPr>
          <p:cNvPicPr>
            <a:picLocks noChangeAspect="1"/>
          </p:cNvPicPr>
          <p:nvPr/>
        </p:nvPicPr>
        <p:blipFill>
          <a:blip r:embed="rId3"/>
          <a:stretch>
            <a:fillRect/>
          </a:stretch>
        </p:blipFill>
        <p:spPr>
          <a:xfrm>
            <a:off x="8151380" y="1225490"/>
            <a:ext cx="3419952" cy="4477375"/>
          </a:xfrm>
          <a:prstGeom prst="rect">
            <a:avLst/>
          </a:prstGeom>
        </p:spPr>
      </p:pic>
      <p:pic>
        <p:nvPicPr>
          <p:cNvPr id="10" name="Рисунок 9">
            <a:extLst>
              <a:ext uri="{FF2B5EF4-FFF2-40B4-BE49-F238E27FC236}">
                <a16:creationId xmlns:a16="http://schemas.microsoft.com/office/drawing/2014/main" id="{BCD70323-20C3-45AD-B276-0D13C9CEE55B}"/>
              </a:ext>
            </a:extLst>
          </p:cNvPr>
          <p:cNvPicPr>
            <a:picLocks noChangeAspect="1"/>
          </p:cNvPicPr>
          <p:nvPr/>
        </p:nvPicPr>
        <p:blipFill>
          <a:blip r:embed="rId4"/>
          <a:stretch>
            <a:fillRect/>
          </a:stretch>
        </p:blipFill>
        <p:spPr>
          <a:xfrm>
            <a:off x="4884063" y="4361537"/>
            <a:ext cx="2476846" cy="1171739"/>
          </a:xfrm>
          <a:prstGeom prst="rect">
            <a:avLst/>
          </a:prstGeom>
        </p:spPr>
      </p:pic>
      <p:sp>
        <p:nvSpPr>
          <p:cNvPr id="12" name="Овал 11">
            <a:extLst>
              <a:ext uri="{FF2B5EF4-FFF2-40B4-BE49-F238E27FC236}">
                <a16:creationId xmlns:a16="http://schemas.microsoft.com/office/drawing/2014/main" id="{08ED0755-8229-4993-8668-82189784DF14}"/>
              </a:ext>
            </a:extLst>
          </p:cNvPr>
          <p:cNvSpPr/>
          <p:nvPr/>
        </p:nvSpPr>
        <p:spPr>
          <a:xfrm>
            <a:off x="4884063" y="4361537"/>
            <a:ext cx="2263357" cy="336298"/>
          </a:xfrm>
          <a:prstGeom prst="ellipse">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14" name="Овал 13">
            <a:extLst>
              <a:ext uri="{FF2B5EF4-FFF2-40B4-BE49-F238E27FC236}">
                <a16:creationId xmlns:a16="http://schemas.microsoft.com/office/drawing/2014/main" id="{A1AC3FEF-9E4A-4462-B754-40B3F153E875}"/>
              </a:ext>
            </a:extLst>
          </p:cNvPr>
          <p:cNvSpPr/>
          <p:nvPr/>
        </p:nvSpPr>
        <p:spPr>
          <a:xfrm>
            <a:off x="4964321" y="5203355"/>
            <a:ext cx="2263357" cy="336298"/>
          </a:xfrm>
          <a:prstGeom prst="ellipse">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ru-RU"/>
          </a:p>
        </p:txBody>
      </p:sp>
      <p:sp>
        <p:nvSpPr>
          <p:cNvPr id="13" name="Прямоугольник 12">
            <a:extLst>
              <a:ext uri="{FF2B5EF4-FFF2-40B4-BE49-F238E27FC236}">
                <a16:creationId xmlns:a16="http://schemas.microsoft.com/office/drawing/2014/main" id="{69AF99B1-29D1-422C-83E4-37D4F960A15A}"/>
              </a:ext>
            </a:extLst>
          </p:cNvPr>
          <p:cNvSpPr/>
          <p:nvPr/>
        </p:nvSpPr>
        <p:spPr>
          <a:xfrm>
            <a:off x="4884063" y="4622334"/>
            <a:ext cx="2414359" cy="581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3" name="Рисунок 2">
            <a:extLst>
              <a:ext uri="{FF2B5EF4-FFF2-40B4-BE49-F238E27FC236}">
                <a16:creationId xmlns:a16="http://schemas.microsoft.com/office/drawing/2014/main" id="{33411595-172D-4731-AFDC-DB75A66709FB}"/>
              </a:ext>
            </a:extLst>
          </p:cNvPr>
          <p:cNvPicPr>
            <a:picLocks noChangeAspect="1"/>
          </p:cNvPicPr>
          <p:nvPr/>
        </p:nvPicPr>
        <p:blipFill>
          <a:blip r:embed="rId5"/>
          <a:stretch>
            <a:fillRect/>
          </a:stretch>
        </p:blipFill>
        <p:spPr>
          <a:xfrm>
            <a:off x="269989" y="2323312"/>
            <a:ext cx="4503858" cy="2877289"/>
          </a:xfrm>
          <a:prstGeom prst="rect">
            <a:avLst/>
          </a:prstGeom>
        </p:spPr>
      </p:pic>
    </p:spTree>
    <p:extLst>
      <p:ext uri="{BB962C8B-B14F-4D97-AF65-F5344CB8AC3E}">
        <p14:creationId xmlns:p14="http://schemas.microsoft.com/office/powerpoint/2010/main" val="1493071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642</TotalTime>
  <Words>855</Words>
  <Application>Microsoft Office PowerPoint</Application>
  <PresentationFormat>Широкоэкранный</PresentationFormat>
  <Paragraphs>192</Paragraphs>
  <Slides>25</Slides>
  <Notes>0</Notes>
  <HiddenSlides>0</HiddenSlides>
  <MMClips>0</MMClips>
  <ScaleCrop>false</ScaleCrop>
  <HeadingPairs>
    <vt:vector size="6" baseType="variant">
      <vt:variant>
        <vt:lpstr>Использованные шрифты</vt:lpstr>
      </vt:variant>
      <vt:variant>
        <vt:i4>9</vt:i4>
      </vt:variant>
      <vt:variant>
        <vt:lpstr>Тема</vt:lpstr>
      </vt:variant>
      <vt:variant>
        <vt:i4>1</vt:i4>
      </vt:variant>
      <vt:variant>
        <vt:lpstr>Заголовки слайдов</vt:lpstr>
      </vt:variant>
      <vt:variant>
        <vt:i4>25</vt:i4>
      </vt:variant>
    </vt:vector>
  </HeadingPairs>
  <TitlesOfParts>
    <vt:vector size="35" baseType="lpstr">
      <vt:lpstr>Arial</vt:lpstr>
      <vt:lpstr>Bahnschrift Condensed</vt:lpstr>
      <vt:lpstr>Bahnschrift SemiBold</vt:lpstr>
      <vt:lpstr>Bahnschrift SemiBold SemiConden</vt:lpstr>
      <vt:lpstr>Calibri</vt:lpstr>
      <vt:lpstr>Calibri Light</vt:lpstr>
      <vt:lpstr>Cascadia Mono</vt:lpstr>
      <vt:lpstr>Microsoft Tai Le</vt:lpstr>
      <vt:lpstr>Wingdings</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USER</dc:creator>
  <cp:lastModifiedBy>USER</cp:lastModifiedBy>
  <cp:revision>17</cp:revision>
  <dcterms:created xsi:type="dcterms:W3CDTF">2024-10-29T18:15:53Z</dcterms:created>
  <dcterms:modified xsi:type="dcterms:W3CDTF">2024-11-01T19:21:58Z</dcterms:modified>
</cp:coreProperties>
</file>

<file path=docProps/thumbnail.jpeg>
</file>